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8" r:id="rId5"/>
    <p:sldId id="259" r:id="rId6"/>
    <p:sldId id="267" r:id="rId7"/>
    <p:sldId id="265" r:id="rId8"/>
    <p:sldId id="268" r:id="rId9"/>
    <p:sldId id="269" r:id="rId10"/>
    <p:sldId id="266" r:id="rId11"/>
    <p:sldId id="261" r:id="rId12"/>
    <p:sldId id="270" r:id="rId13"/>
    <p:sldId id="271" r:id="rId14"/>
  </p:sldIdLst>
  <p:sldSz cx="9144000" cy="5143500" type="screen16x9"/>
  <p:notesSz cx="6858000" cy="9144000"/>
  <p:embeddedFontLst>
    <p:embeddedFont>
      <p:font typeface="Roboto Black" panose="020B0604020202020204" charset="0"/>
      <p:bold r:id="rId16"/>
      <p:boldItalic r:id="rId17"/>
    </p:embeddedFont>
    <p:embeddedFont>
      <p:font typeface="Roboto" panose="020B0604020202020204" charset="0"/>
      <p:regular r:id="rId18"/>
      <p:bold r:id="rId19"/>
      <p:italic r:id="rId20"/>
      <p:boldItalic r:id="rId21"/>
    </p:embeddedFont>
    <p:embeddedFont>
      <p:font typeface="Dosis" panose="020B0604020202020204" charset="0"/>
      <p:regular r:id="rId22"/>
      <p:bold r:id="rId23"/>
    </p:embeddedFont>
    <p:embeddedFont>
      <p:font typeface="Roboto Thin"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237973-9A2C-4310-B172-A7D354BC753A}">
          <p14:sldIdLst>
            <p14:sldId id="257"/>
            <p14:sldId id="258"/>
            <p14:sldId id="259"/>
          </p14:sldIdLst>
        </p14:section>
        <p14:section name="Untitled Section" id="{646E2703-3270-4D62-B50A-DE04CD9FEDF8}">
          <p14:sldIdLst>
            <p14:sldId id="267"/>
            <p14:sldId id="265"/>
            <p14:sldId id="268"/>
            <p14:sldId id="269"/>
            <p14:sldId id="266"/>
            <p14:sldId id="261"/>
            <p14:sldId id="270"/>
            <p14:sldId id="2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204" d="100"/>
          <a:sy n="204" d="100"/>
        </p:scale>
        <p:origin x="564" y="1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2243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838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3517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2929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02230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2874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5718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0">
              <a:buClr>
                <a:srgbClr val="295269"/>
              </a:buClr>
            </a:pPr>
            <a:r>
              <a:rPr lang="en-US" sz="6000" dirty="0">
                <a:solidFill>
                  <a:schemeClr val="bg1"/>
                </a:solidFill>
              </a:rPr>
              <a:t>Usage Funnels </a:t>
            </a:r>
            <a:endParaRPr lang="en-US" sz="6000" dirty="0" smtClean="0">
              <a:solidFill>
                <a:schemeClr val="bg1"/>
              </a:solidFill>
            </a:endParaRPr>
          </a:p>
          <a:p>
            <a:pPr lvl="0">
              <a:buClr>
                <a:srgbClr val="295269"/>
              </a:buClr>
            </a:pPr>
            <a:r>
              <a:rPr lang="en-US" sz="6000" dirty="0" smtClean="0">
                <a:solidFill>
                  <a:schemeClr val="bg1"/>
                </a:solidFill>
              </a:rPr>
              <a:t>with </a:t>
            </a:r>
            <a:r>
              <a:rPr lang="en-US" sz="6000" dirty="0" err="1">
                <a:solidFill>
                  <a:schemeClr val="bg1"/>
                </a:solidFill>
              </a:rPr>
              <a:t>Warby</a:t>
            </a:r>
            <a:r>
              <a:rPr lang="en-US" sz="6000" dirty="0">
                <a:solidFill>
                  <a:schemeClr val="bg1"/>
                </a:solidFill>
              </a:rPr>
              <a:t> </a:t>
            </a:r>
            <a:r>
              <a:rPr lang="en-US" sz="6000" dirty="0" smtClean="0">
                <a:solidFill>
                  <a:schemeClr val="bg1"/>
                </a:solidFill>
              </a:rPr>
              <a:t>Parker</a:t>
            </a:r>
          </a:p>
          <a:p>
            <a:pPr lvl="0">
              <a:buClr>
                <a:srgbClr val="295269"/>
              </a:buClr>
            </a:pPr>
            <a:r>
              <a:rPr lang="en-US" sz="2800" dirty="0" smtClean="0">
                <a:solidFill>
                  <a:srgbClr val="EFEFEF"/>
                </a:solidFill>
                <a:latin typeface="Roboto Thin"/>
                <a:ea typeface="Roboto Thin"/>
                <a:cs typeface="Roboto Thin"/>
                <a:sym typeface="Roboto Thin"/>
              </a:rPr>
              <a:t>Analyze </a:t>
            </a:r>
            <a:r>
              <a:rPr lang="en-US" sz="2800" dirty="0">
                <a:solidFill>
                  <a:srgbClr val="EFEFEF"/>
                </a:solidFill>
                <a:latin typeface="Roboto Thin"/>
                <a:ea typeface="Roboto Thin"/>
                <a:cs typeface="Roboto Thin"/>
                <a:sym typeface="Roboto Thin"/>
              </a:rPr>
              <a:t>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Anna Minayeva</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April 26</a:t>
            </a:r>
            <a:r>
              <a:rPr lang="en" sz="2800" baseline="30000" dirty="0" smtClean="0">
                <a:solidFill>
                  <a:srgbClr val="EFEFEF"/>
                </a:solidFill>
                <a:latin typeface="Roboto Thin"/>
                <a:ea typeface="Roboto Thin"/>
                <a:cs typeface="Roboto Thin"/>
                <a:sym typeface="Roboto Thin"/>
              </a:rPr>
              <a:t>th</a:t>
            </a:r>
            <a:r>
              <a:rPr lang="en" sz="2800" dirty="0" smtClean="0">
                <a:solidFill>
                  <a:srgbClr val="EFEFEF"/>
                </a:solidFill>
                <a:latin typeface="Roboto Thin"/>
                <a:ea typeface="Roboto Thin"/>
                <a:cs typeface="Roboto Thin"/>
                <a:sym typeface="Roboto Thin"/>
              </a:rPr>
              <a:t>, 2022</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2625"/>
            <a:ext cx="8654325" cy="8376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smtClean="0">
                <a:ln>
                  <a:noFill/>
                </a:ln>
                <a:solidFill>
                  <a:srgbClr val="295269"/>
                </a:solidFill>
                <a:effectLst/>
                <a:uLnTx/>
                <a:uFillTx/>
                <a:latin typeface="Roboto"/>
                <a:ea typeface="Roboto"/>
                <a:cs typeface="Roboto"/>
                <a:sym typeface="Roboto"/>
              </a:rPr>
              <a:t>3.2 Style preferences</a:t>
            </a:r>
            <a:endParaRPr kumimoji="0" sz="24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23" name="Shape 323"/>
          <p:cNvSpPr txBox="1"/>
          <p:nvPr/>
        </p:nvSpPr>
        <p:spPr>
          <a:xfrm>
            <a:off x="5533292" y="1201325"/>
            <a:ext cx="3516708" cy="2264017"/>
          </a:xfrm>
          <a:prstGeom prst="rect">
            <a:avLst/>
          </a:prstGeom>
          <a:solidFill>
            <a:srgbClr val="D9D9D9"/>
          </a:solidFill>
          <a:ln>
            <a:noFill/>
          </a:ln>
        </p:spPr>
        <p:txBody>
          <a:bodyPr spcFirstLastPara="1" wrap="square" lIns="91425" tIns="91425" rIns="91425" bIns="91425" anchor="t" anchorCtr="0">
            <a:noAutofit/>
          </a:bodyPr>
          <a:lstStyle/>
          <a:p>
            <a:r>
              <a:rPr lang="en-US" sz="900" dirty="0" smtClean="0">
                <a:latin typeface="Roboto" panose="020B0604020202020204" charset="0"/>
                <a:ea typeface="Roboto" panose="020B0604020202020204" charset="0"/>
              </a:rPr>
              <a:t>---Style preferences from survey</a:t>
            </a:r>
          </a:p>
          <a:p>
            <a:endParaRPr lang="en-US" sz="900" dirty="0" smtClean="0">
              <a:latin typeface="Roboto" panose="020B0604020202020204" charset="0"/>
              <a:ea typeface="Roboto" panose="020B0604020202020204" charset="0"/>
            </a:endParaRPr>
          </a:p>
          <a:p>
            <a:r>
              <a:rPr lang="en-US" sz="900" dirty="0" smtClean="0">
                <a:latin typeface="Roboto" panose="020B0604020202020204" charset="0"/>
                <a:ea typeface="Roboto" panose="020B0604020202020204" charset="0"/>
              </a:rPr>
              <a:t>SELECT</a:t>
            </a:r>
            <a:r>
              <a:rPr lang="en-US" sz="900" dirty="0">
                <a:latin typeface="Roboto" panose="020B0604020202020204" charset="0"/>
                <a:ea typeface="Roboto" panose="020B0604020202020204" charset="0"/>
              </a:rPr>
              <a:t> response, COUNT(DISTINCT </a:t>
            </a:r>
            <a:r>
              <a:rPr lang="en-US" sz="900" dirty="0" err="1">
                <a:latin typeface="Roboto" panose="020B0604020202020204" charset="0"/>
                <a:ea typeface="Roboto" panose="020B0604020202020204" charset="0"/>
              </a:rPr>
              <a:t>user_id</a:t>
            </a:r>
            <a:r>
              <a:rPr lang="en-US" sz="900" dirty="0">
                <a:latin typeface="Roboto" panose="020B0604020202020204" charset="0"/>
                <a:ea typeface="Roboto" panose="020B0604020202020204" charset="0"/>
              </a:rPr>
              <a:t>) AS '</a:t>
            </a:r>
            <a:r>
              <a:rPr lang="en-US" sz="900" dirty="0" err="1">
                <a:latin typeface="Roboto" panose="020B0604020202020204" charset="0"/>
                <a:ea typeface="Roboto" panose="020B0604020202020204" charset="0"/>
              </a:rPr>
              <a:t>response_count</a:t>
            </a:r>
            <a:r>
              <a:rPr lang="en-US" sz="900" dirty="0">
                <a:latin typeface="Roboto" panose="020B0604020202020204" charset="0"/>
                <a:ea typeface="Roboto" panose="020B0604020202020204" charset="0"/>
              </a:rPr>
              <a:t>'</a:t>
            </a:r>
          </a:p>
          <a:p>
            <a:r>
              <a:rPr lang="en-US" sz="900" dirty="0">
                <a:latin typeface="Roboto" panose="020B0604020202020204" charset="0"/>
                <a:ea typeface="Roboto" panose="020B0604020202020204" charset="0"/>
              </a:rPr>
              <a:t>FROM survey</a:t>
            </a:r>
          </a:p>
          <a:p>
            <a:r>
              <a:rPr lang="en-US" sz="900" dirty="0">
                <a:latin typeface="Roboto" panose="020B0604020202020204" charset="0"/>
                <a:ea typeface="Roboto" panose="020B0604020202020204" charset="0"/>
              </a:rPr>
              <a:t>WHERE question LIKE '1.%'</a:t>
            </a:r>
          </a:p>
          <a:p>
            <a:r>
              <a:rPr lang="en-US" sz="900" dirty="0">
                <a:latin typeface="Roboto" panose="020B0604020202020204" charset="0"/>
                <a:ea typeface="Roboto" panose="020B0604020202020204" charset="0"/>
              </a:rPr>
              <a:t>GROUP BY 1</a:t>
            </a:r>
          </a:p>
          <a:p>
            <a:r>
              <a:rPr lang="en-US" sz="900" dirty="0">
                <a:latin typeface="Roboto" panose="020B0604020202020204" charset="0"/>
                <a:ea typeface="Roboto" panose="020B0604020202020204" charset="0"/>
              </a:rPr>
              <a:t>ORDER BY 2 DESC;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latin typeface="Roboto" panose="020B0604020202020204" charset="0"/>
                <a:ea typeface="Roboto" panose="020B0604020202020204" charset="0"/>
                <a:cs typeface="Courier New"/>
                <a:sym typeface="Courier New"/>
              </a:rPr>
              <a:t>---Purchased styles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a:latin typeface="Roboto" panose="020B0604020202020204" charset="0"/>
              <a:ea typeface="Roboto" panose="020B0604020202020204" charset="0"/>
              <a:cs typeface="Courier New"/>
              <a:sym typeface="Courier New"/>
            </a:endParaRPr>
          </a:p>
          <a:p>
            <a:r>
              <a:rPr lang="en-US" sz="900" dirty="0">
                <a:latin typeface="Roboto" panose="020B0604020202020204" charset="0"/>
                <a:ea typeface="Roboto" panose="020B0604020202020204" charset="0"/>
              </a:rPr>
              <a:t>SELECT style, COUNT(*) AS 'purchases'</a:t>
            </a:r>
          </a:p>
          <a:p>
            <a:r>
              <a:rPr lang="en-US" sz="900" dirty="0">
                <a:latin typeface="Roboto" panose="020B0604020202020204" charset="0"/>
                <a:ea typeface="Roboto" panose="020B0604020202020204" charset="0"/>
              </a:rPr>
              <a:t>FROM purchase</a:t>
            </a:r>
          </a:p>
          <a:p>
            <a:r>
              <a:rPr lang="en-US" sz="900" dirty="0">
                <a:latin typeface="Roboto" panose="020B0604020202020204" charset="0"/>
                <a:ea typeface="Roboto" panose="020B0604020202020204" charset="0"/>
              </a:rPr>
              <a:t>GROUP BY 1</a:t>
            </a:r>
          </a:p>
          <a:p>
            <a:r>
              <a:rPr lang="en-US" sz="900" dirty="0">
                <a:latin typeface="Roboto" panose="020B0604020202020204" charset="0"/>
                <a:ea typeface="Roboto" panose="020B0604020202020204" charset="0"/>
              </a:rPr>
              <a:t>ORDER BY 2 DESC;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177975" y="1201325"/>
            <a:ext cx="5289668" cy="22640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kumimoji="0" lang="en" sz="1200" b="0" i="0" u="none" strike="noStrike" kern="0" cap="none" spc="0" normalizeH="0" baseline="0" noProof="0" dirty="0" smtClean="0">
                <a:ln>
                  <a:noFill/>
                </a:ln>
                <a:solidFill>
                  <a:srgbClr val="000000"/>
                </a:solidFill>
                <a:effectLst/>
                <a:uLnTx/>
                <a:uFillTx/>
                <a:latin typeface="Roboto"/>
                <a:ea typeface="Roboto"/>
                <a:cs typeface="Roboto"/>
                <a:sym typeface="Roboto"/>
              </a:rPr>
              <a:t>By analyzing first question</a:t>
            </a:r>
            <a:r>
              <a:rPr kumimoji="0" lang="en" sz="1200" b="0" i="0" u="none" strike="noStrike" kern="0" cap="none" spc="0" normalizeH="0" noProof="0" dirty="0" smtClean="0">
                <a:ln>
                  <a:noFill/>
                </a:ln>
                <a:solidFill>
                  <a:srgbClr val="000000"/>
                </a:solidFill>
                <a:effectLst/>
                <a:uLnTx/>
                <a:uFillTx/>
                <a:latin typeface="Roboto"/>
                <a:ea typeface="Roboto"/>
                <a:cs typeface="Roboto"/>
                <a:sym typeface="Roboto"/>
              </a:rPr>
              <a:t> from survey: </a:t>
            </a:r>
            <a:r>
              <a:rPr lang="en-US" sz="1200" dirty="0" smtClean="0">
                <a:latin typeface="Roboto" panose="020B0604020202020204" charset="0"/>
                <a:ea typeface="Roboto" panose="020B0604020202020204" charset="0"/>
              </a:rPr>
              <a:t>“What </a:t>
            </a:r>
            <a:r>
              <a:rPr lang="en-US" sz="1200" dirty="0">
                <a:latin typeface="Roboto" panose="020B0604020202020204" charset="0"/>
                <a:ea typeface="Roboto" panose="020B0604020202020204" charset="0"/>
              </a:rPr>
              <a:t>are you looking for</a:t>
            </a:r>
            <a:r>
              <a:rPr lang="en-US" sz="1200" dirty="0" smtClean="0">
                <a:latin typeface="Roboto" panose="020B0604020202020204" charset="0"/>
                <a:ea typeface="Roboto" panose="020B0604020202020204" charset="0"/>
              </a:rPr>
              <a:t>?”</a:t>
            </a:r>
            <a:r>
              <a:rPr lang="en-US" sz="1200" dirty="0">
                <a:latin typeface="Roboto" panose="020B0604020202020204" charset="0"/>
                <a:ea typeface="Roboto" panose="020B0604020202020204" charset="0"/>
                <a:sym typeface="Roboto"/>
              </a:rPr>
              <a:t> </a:t>
            </a:r>
            <a:r>
              <a:rPr lang="en-US" sz="1200" dirty="0" smtClean="0">
                <a:latin typeface="Roboto"/>
                <a:ea typeface="Roboto"/>
                <a:sym typeface="Roboto"/>
              </a:rPr>
              <a:t>we can see, that most customers were looing for men’s styles.</a:t>
            </a:r>
          </a:p>
          <a:p>
            <a:pPr lvl="0">
              <a:lnSpc>
                <a:spcPct val="115000"/>
              </a:lnSpc>
              <a:buSzPts val="1100"/>
            </a:pPr>
            <a:endParaRPr lang="en-US" sz="1200" dirty="0" smtClean="0">
              <a:latin typeface="Roboto"/>
              <a:ea typeface="Roboto"/>
              <a:sym typeface="Roboto"/>
            </a:endParaRPr>
          </a:p>
          <a:p>
            <a:pPr lvl="0">
              <a:lnSpc>
                <a:spcPct val="115000"/>
              </a:lnSpc>
              <a:buSzPts val="1100"/>
            </a:pPr>
            <a:r>
              <a:rPr lang="en-US" sz="1200" dirty="0" smtClean="0">
                <a:latin typeface="Roboto"/>
                <a:ea typeface="Roboto"/>
                <a:sym typeface="Roboto"/>
              </a:rPr>
              <a:t>At the same time data about purchases shows, that more customers bought women styles, than men’s styles.  </a:t>
            </a:r>
          </a:p>
          <a:p>
            <a:pPr lvl="0">
              <a:lnSpc>
                <a:spcPct val="115000"/>
              </a:lnSpc>
              <a:buSzPts val="1100"/>
            </a:pPr>
            <a:endParaRPr lang="en-US" sz="1200" dirty="0">
              <a:latin typeface="Roboto"/>
              <a:ea typeface="Roboto"/>
              <a:sym typeface="Roboto"/>
            </a:endParaRPr>
          </a:p>
          <a:p>
            <a:pPr lvl="0">
              <a:lnSpc>
                <a:spcPct val="115000"/>
              </a:lnSpc>
              <a:buSzPts val="1100"/>
            </a:pPr>
            <a:r>
              <a:rPr lang="en-US" sz="1200" dirty="0" smtClean="0">
                <a:latin typeface="Roboto"/>
                <a:ea typeface="Roboto"/>
                <a:sym typeface="Roboto"/>
              </a:rPr>
              <a:t>Even that the difference in purchases is not significant, we should think of ways, how to make men’s styles more attractive to buy, or on which steps of buying process the customers, who was interested in men’s styles are walking away.</a:t>
            </a:r>
            <a:endParaRPr lang="en-US" sz="1200" dirty="0" smtClean="0"/>
          </a:p>
        </p:txBody>
      </p:sp>
      <p:graphicFrame>
        <p:nvGraphicFramePr>
          <p:cNvPr id="325" name="Shape 325"/>
          <p:cNvGraphicFramePr/>
          <p:nvPr>
            <p:extLst>
              <p:ext uri="{D42A27DB-BD31-4B8C-83A1-F6EECF244321}">
                <p14:modId xmlns:p14="http://schemas.microsoft.com/office/powerpoint/2010/main" val="1327634795"/>
              </p:ext>
            </p:extLst>
          </p:nvPr>
        </p:nvGraphicFramePr>
        <p:xfrm>
          <a:off x="177976" y="3577883"/>
          <a:ext cx="2804375" cy="1441828"/>
        </p:xfrm>
        <a:graphic>
          <a:graphicData uri="http://schemas.openxmlformats.org/drawingml/2006/table">
            <a:tbl>
              <a:tblPr>
                <a:noFill/>
                <a:tableStyleId>{8628B589-4659-4227-9C68-565DD4A46BFE}</a:tableStyleId>
              </a:tblPr>
              <a:tblGrid>
                <a:gridCol w="1552350">
                  <a:extLst>
                    <a:ext uri="{9D8B030D-6E8A-4147-A177-3AD203B41FA5}">
                      <a16:colId xmlns:a16="http://schemas.microsoft.com/office/drawing/2014/main" val="20000"/>
                    </a:ext>
                  </a:extLst>
                </a:gridCol>
                <a:gridCol w="1252025">
                  <a:extLst>
                    <a:ext uri="{9D8B030D-6E8A-4147-A177-3AD203B41FA5}">
                      <a16:colId xmlns:a16="http://schemas.microsoft.com/office/drawing/2014/main" val="20001"/>
                    </a:ext>
                  </a:extLst>
                </a:gridCol>
              </a:tblGrid>
              <a:tr h="422248">
                <a:tc>
                  <a:txBody>
                    <a:bodyPr/>
                    <a:lstStyle/>
                    <a:p>
                      <a:r>
                        <a:rPr lang="en-US" sz="1000" b="1" dirty="0">
                          <a:solidFill>
                            <a:schemeClr val="bg1"/>
                          </a:solidFill>
                          <a:latin typeface="Roboto" panose="020B0604020202020204" charset="0"/>
                          <a:ea typeface="Roboto" panose="020B0604020202020204" charset="0"/>
                        </a:rPr>
                        <a:t>response</a:t>
                      </a:r>
                    </a:p>
                  </a:txBody>
                  <a:tcPr anchor="ctr">
                    <a:solidFill>
                      <a:srgbClr val="204056">
                        <a:alpha val="82490"/>
                      </a:srgbClr>
                    </a:solidFill>
                  </a:tcPr>
                </a:tc>
                <a:tc>
                  <a:txBody>
                    <a:bodyPr/>
                    <a:lstStyle/>
                    <a:p>
                      <a:r>
                        <a:rPr lang="en-US" sz="1000" b="1" dirty="0" err="1">
                          <a:solidFill>
                            <a:schemeClr val="bg1"/>
                          </a:solidFill>
                          <a:latin typeface="Roboto" panose="020B0604020202020204" charset="0"/>
                          <a:ea typeface="Roboto" panose="020B0604020202020204" charset="0"/>
                        </a:rPr>
                        <a:t>response_count</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extLst>
                  <a:ext uri="{0D108BD9-81ED-4DB2-BD59-A6C34878D82A}">
                    <a16:rowId xmlns:a16="http://schemas.microsoft.com/office/drawing/2014/main" val="10000"/>
                  </a:ext>
                </a:extLst>
              </a:tr>
              <a:tr h="339860">
                <a:tc>
                  <a:txBody>
                    <a:bodyPr/>
                    <a:lstStyle/>
                    <a:p>
                      <a:r>
                        <a:rPr lang="en-US" sz="1000">
                          <a:latin typeface="Roboto" panose="020B0604020202020204" charset="0"/>
                          <a:ea typeface="Roboto" panose="020B0604020202020204" charset="0"/>
                        </a:rPr>
                        <a:t>Men's Styles</a:t>
                      </a:r>
                    </a:p>
                  </a:txBody>
                  <a:tcPr anchor="ctr"/>
                </a:tc>
                <a:tc>
                  <a:txBody>
                    <a:bodyPr/>
                    <a:lstStyle/>
                    <a:p>
                      <a:pPr algn="ctr"/>
                      <a:r>
                        <a:rPr lang="en-US" sz="1000" dirty="0">
                          <a:latin typeface="Roboto" panose="020B0604020202020204" charset="0"/>
                          <a:ea typeface="Roboto" panose="020B0604020202020204" charset="0"/>
                        </a:rPr>
                        <a:t>242</a:t>
                      </a:r>
                    </a:p>
                  </a:txBody>
                  <a:tcPr anchor="ctr"/>
                </a:tc>
                <a:extLst>
                  <a:ext uri="{0D108BD9-81ED-4DB2-BD59-A6C34878D82A}">
                    <a16:rowId xmlns:a16="http://schemas.microsoft.com/office/drawing/2014/main" val="10001"/>
                  </a:ext>
                </a:extLst>
              </a:tr>
              <a:tr h="339860">
                <a:tc>
                  <a:txBody>
                    <a:bodyPr/>
                    <a:lstStyle/>
                    <a:p>
                      <a:r>
                        <a:rPr lang="en-US" sz="1000" dirty="0">
                          <a:latin typeface="Roboto" panose="020B0604020202020204" charset="0"/>
                          <a:ea typeface="Roboto" panose="020B0604020202020204" charset="0"/>
                        </a:rPr>
                        <a:t>Women's Styles</a:t>
                      </a:r>
                    </a:p>
                  </a:txBody>
                  <a:tcPr anchor="ctr"/>
                </a:tc>
                <a:tc>
                  <a:txBody>
                    <a:bodyPr/>
                    <a:lstStyle/>
                    <a:p>
                      <a:pPr algn="ctr"/>
                      <a:r>
                        <a:rPr lang="en-US" sz="1000" dirty="0">
                          <a:latin typeface="Roboto" panose="020B0604020202020204" charset="0"/>
                          <a:ea typeface="Roboto" panose="020B0604020202020204" charset="0"/>
                        </a:rPr>
                        <a:t>209</a:t>
                      </a:r>
                    </a:p>
                  </a:txBody>
                  <a:tcPr anchor="ctr"/>
                </a:tc>
                <a:extLst>
                  <a:ext uri="{0D108BD9-81ED-4DB2-BD59-A6C34878D82A}">
                    <a16:rowId xmlns:a16="http://schemas.microsoft.com/office/drawing/2014/main" val="10002"/>
                  </a:ext>
                </a:extLst>
              </a:tr>
              <a:tr h="339860">
                <a:tc>
                  <a:txBody>
                    <a:bodyPr/>
                    <a:lstStyle/>
                    <a:p>
                      <a:r>
                        <a:rPr lang="en-US" sz="1000">
                          <a:latin typeface="Roboto" panose="020B0604020202020204" charset="0"/>
                          <a:ea typeface="Roboto" panose="020B0604020202020204" charset="0"/>
                        </a:rPr>
                        <a:t>I'm not sure. Let's skip it.</a:t>
                      </a:r>
                    </a:p>
                  </a:txBody>
                  <a:tcPr anchor="ctr"/>
                </a:tc>
                <a:tc>
                  <a:txBody>
                    <a:bodyPr/>
                    <a:lstStyle/>
                    <a:p>
                      <a:pPr algn="ctr"/>
                      <a:r>
                        <a:rPr lang="en-US" sz="1000" dirty="0">
                          <a:latin typeface="Roboto" panose="020B0604020202020204" charset="0"/>
                          <a:ea typeface="Roboto" panose="020B0604020202020204" charset="0"/>
                        </a:rPr>
                        <a:t>49</a:t>
                      </a:r>
                    </a:p>
                  </a:txBody>
                  <a:tcPr anchor="ctr"/>
                </a:tc>
                <a:extLst>
                  <a:ext uri="{0D108BD9-81ED-4DB2-BD59-A6C34878D82A}">
                    <a16:rowId xmlns:a16="http://schemas.microsoft.com/office/drawing/2014/main" val="1835109628"/>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593935168"/>
              </p:ext>
            </p:extLst>
          </p:nvPr>
        </p:nvGraphicFramePr>
        <p:xfrm>
          <a:off x="3102950" y="3577883"/>
          <a:ext cx="2364694" cy="1032998"/>
        </p:xfrm>
        <a:graphic>
          <a:graphicData uri="http://schemas.openxmlformats.org/drawingml/2006/table">
            <a:tbl>
              <a:tblPr>
                <a:noFill/>
                <a:tableStyleId>{8628B589-4659-4227-9C68-565DD4A46BFE}</a:tableStyleId>
              </a:tblPr>
              <a:tblGrid>
                <a:gridCol w="1308966">
                  <a:extLst>
                    <a:ext uri="{9D8B030D-6E8A-4147-A177-3AD203B41FA5}">
                      <a16:colId xmlns:a16="http://schemas.microsoft.com/office/drawing/2014/main" val="2199156521"/>
                    </a:ext>
                  </a:extLst>
                </a:gridCol>
                <a:gridCol w="1055728">
                  <a:extLst>
                    <a:ext uri="{9D8B030D-6E8A-4147-A177-3AD203B41FA5}">
                      <a16:colId xmlns:a16="http://schemas.microsoft.com/office/drawing/2014/main" val="2968201989"/>
                    </a:ext>
                  </a:extLst>
                </a:gridCol>
              </a:tblGrid>
              <a:tr h="395820">
                <a:tc>
                  <a:txBody>
                    <a:bodyPr/>
                    <a:lstStyle/>
                    <a:p>
                      <a:pPr algn="ctr"/>
                      <a:r>
                        <a:rPr lang="en-US" sz="1000" b="1" dirty="0">
                          <a:solidFill>
                            <a:schemeClr val="bg1"/>
                          </a:solidFill>
                          <a:latin typeface="Roboto" panose="020B0604020202020204" charset="0"/>
                          <a:ea typeface="Roboto" panose="020B0604020202020204" charset="0"/>
                        </a:rPr>
                        <a:t>style</a:t>
                      </a: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purchases</a:t>
                      </a:r>
                    </a:p>
                  </a:txBody>
                  <a:tcPr anchor="ctr">
                    <a:solidFill>
                      <a:srgbClr val="204056">
                        <a:alpha val="82490"/>
                      </a:srgbClr>
                    </a:solidFill>
                  </a:tcPr>
                </a:tc>
                <a:extLst>
                  <a:ext uri="{0D108BD9-81ED-4DB2-BD59-A6C34878D82A}">
                    <a16:rowId xmlns:a16="http://schemas.microsoft.com/office/drawing/2014/main" val="3029517715"/>
                  </a:ext>
                </a:extLst>
              </a:tr>
              <a:tr h="318589">
                <a:tc>
                  <a:txBody>
                    <a:bodyPr/>
                    <a:lstStyle/>
                    <a:p>
                      <a:pPr algn="l"/>
                      <a:r>
                        <a:rPr lang="en-US" sz="1000" dirty="0">
                          <a:latin typeface="Roboto" panose="020B0604020202020204" charset="0"/>
                          <a:ea typeface="Roboto" panose="020B0604020202020204" charset="0"/>
                        </a:rPr>
                        <a:t>Women's Styles</a:t>
                      </a:r>
                    </a:p>
                  </a:txBody>
                  <a:tcPr anchor="ctr"/>
                </a:tc>
                <a:tc>
                  <a:txBody>
                    <a:bodyPr/>
                    <a:lstStyle/>
                    <a:p>
                      <a:pPr algn="ctr"/>
                      <a:r>
                        <a:rPr lang="en-US" sz="1000">
                          <a:latin typeface="Roboto" panose="020B0604020202020204" charset="0"/>
                          <a:ea typeface="Roboto" panose="020B0604020202020204" charset="0"/>
                        </a:rPr>
                        <a:t>252</a:t>
                      </a:r>
                    </a:p>
                  </a:txBody>
                  <a:tcPr anchor="ctr"/>
                </a:tc>
                <a:extLst>
                  <a:ext uri="{0D108BD9-81ED-4DB2-BD59-A6C34878D82A}">
                    <a16:rowId xmlns:a16="http://schemas.microsoft.com/office/drawing/2014/main" val="3119046052"/>
                  </a:ext>
                </a:extLst>
              </a:tr>
              <a:tr h="318589">
                <a:tc>
                  <a:txBody>
                    <a:bodyPr/>
                    <a:lstStyle/>
                    <a:p>
                      <a:pPr algn="l"/>
                      <a:r>
                        <a:rPr lang="en-US" sz="1000" dirty="0">
                          <a:latin typeface="Roboto" panose="020B0604020202020204" charset="0"/>
                          <a:ea typeface="Roboto" panose="020B0604020202020204" charset="0"/>
                        </a:rPr>
                        <a:t>Men's Styles</a:t>
                      </a:r>
                    </a:p>
                  </a:txBody>
                  <a:tcPr anchor="ctr"/>
                </a:tc>
                <a:tc>
                  <a:txBody>
                    <a:bodyPr/>
                    <a:lstStyle/>
                    <a:p>
                      <a:pPr algn="ctr"/>
                      <a:r>
                        <a:rPr lang="en-US" sz="1000" dirty="0">
                          <a:latin typeface="Roboto" panose="020B0604020202020204" charset="0"/>
                          <a:ea typeface="Roboto" panose="020B0604020202020204" charset="0"/>
                        </a:rPr>
                        <a:t>243</a:t>
                      </a:r>
                    </a:p>
                  </a:txBody>
                  <a:tcPr anchor="ctr"/>
                </a:tc>
                <a:extLst>
                  <a:ext uri="{0D108BD9-81ED-4DB2-BD59-A6C34878D82A}">
                    <a16:rowId xmlns:a16="http://schemas.microsoft.com/office/drawing/2014/main" val="2142392779"/>
                  </a:ext>
                </a:extLst>
              </a:tr>
            </a:tbl>
          </a:graphicData>
        </a:graphic>
      </p:graphicFrame>
    </p:spTree>
    <p:extLst>
      <p:ext uri="{BB962C8B-B14F-4D97-AF65-F5344CB8AC3E}">
        <p14:creationId xmlns:p14="http://schemas.microsoft.com/office/powerpoint/2010/main" val="1501383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51184"/>
            <a:ext cx="8654325" cy="8376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smtClean="0">
                <a:ln>
                  <a:noFill/>
                </a:ln>
                <a:solidFill>
                  <a:srgbClr val="295269"/>
                </a:solidFill>
                <a:effectLst/>
                <a:uLnTx/>
                <a:uFillTx/>
                <a:latin typeface="Roboto"/>
                <a:ea typeface="Roboto"/>
                <a:cs typeface="Roboto"/>
                <a:sym typeface="Roboto"/>
              </a:rPr>
              <a:t>3.3 Types of purchase</a:t>
            </a:r>
            <a:endParaRPr kumimoji="0" sz="24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23" name="Shape 323"/>
          <p:cNvSpPr txBox="1"/>
          <p:nvPr/>
        </p:nvSpPr>
        <p:spPr>
          <a:xfrm>
            <a:off x="5533292" y="1201325"/>
            <a:ext cx="3516708" cy="2264017"/>
          </a:xfrm>
          <a:prstGeom prst="rect">
            <a:avLst/>
          </a:prstGeom>
          <a:solidFill>
            <a:srgbClr val="D9D9D9"/>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sym typeface="Arial"/>
              </a:rPr>
              <a:t>---Preferences in Women’s styles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sym typeface="Arial"/>
            </a:endParaRPr>
          </a:p>
          <a:p>
            <a:r>
              <a:rPr lang="en-US" sz="900" dirty="0">
                <a:latin typeface="Roboto" panose="020B0604020202020204" charset="0"/>
                <a:ea typeface="Roboto" panose="020B0604020202020204" charset="0"/>
              </a:rPr>
              <a:t>SELECT </a:t>
            </a:r>
            <a:r>
              <a:rPr lang="en-US" sz="900" dirty="0" err="1">
                <a:latin typeface="Roboto" panose="020B0604020202020204" charset="0"/>
                <a:ea typeface="Roboto" panose="020B0604020202020204" charset="0"/>
              </a:rPr>
              <a:t>model_name</a:t>
            </a:r>
            <a:r>
              <a:rPr lang="en-US" sz="900" dirty="0">
                <a:latin typeface="Roboto" panose="020B0604020202020204" charset="0"/>
                <a:ea typeface="Roboto" panose="020B0604020202020204" charset="0"/>
              </a:rPr>
              <a:t>, price, style, COUNT(*) AS 'purchased' </a:t>
            </a:r>
          </a:p>
          <a:p>
            <a:r>
              <a:rPr lang="en-US" sz="900" dirty="0">
                <a:latin typeface="Roboto" panose="020B0604020202020204" charset="0"/>
                <a:ea typeface="Roboto" panose="020B0604020202020204" charset="0"/>
              </a:rPr>
              <a:t>FROM purchase</a:t>
            </a:r>
          </a:p>
          <a:p>
            <a:r>
              <a:rPr lang="en-US" sz="900" dirty="0">
                <a:latin typeface="Roboto" panose="020B0604020202020204" charset="0"/>
                <a:ea typeface="Roboto" panose="020B0604020202020204" charset="0"/>
              </a:rPr>
              <a:t>WHERE style = "Women's Styles"</a:t>
            </a:r>
          </a:p>
          <a:p>
            <a:r>
              <a:rPr lang="en-US" sz="900" dirty="0">
                <a:latin typeface="Roboto" panose="020B0604020202020204" charset="0"/>
                <a:ea typeface="Roboto" panose="020B0604020202020204" charset="0"/>
              </a:rPr>
              <a:t>GROUP BY 1</a:t>
            </a:r>
          </a:p>
          <a:p>
            <a:r>
              <a:rPr lang="en-US" sz="900" dirty="0">
                <a:latin typeface="Roboto" panose="020B0604020202020204" charset="0"/>
                <a:ea typeface="Roboto" panose="020B0604020202020204" charset="0"/>
              </a:rPr>
              <a:t>ORDER BY 4 DESC;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Courier New"/>
              <a:sym typeface="Courier New"/>
            </a:endParaRPr>
          </a:p>
          <a:p>
            <a:pPr lvl="0">
              <a:defRPr/>
            </a:pPr>
            <a:r>
              <a:rPr lang="en-US" sz="900" dirty="0">
                <a:latin typeface="Roboto" panose="020B0604020202020204" charset="0"/>
                <a:ea typeface="Roboto" panose="020B0604020202020204" charset="0"/>
              </a:rPr>
              <a:t>---Preferences in </a:t>
            </a:r>
            <a:r>
              <a:rPr lang="en-US" sz="900" dirty="0" smtClean="0">
                <a:latin typeface="Roboto" panose="020B0604020202020204" charset="0"/>
                <a:ea typeface="Roboto" panose="020B0604020202020204" charset="0"/>
              </a:rPr>
              <a:t>Men’s </a:t>
            </a:r>
            <a:r>
              <a:rPr lang="en-US" sz="900" dirty="0">
                <a:latin typeface="Roboto" panose="020B0604020202020204" charset="0"/>
                <a:ea typeface="Roboto" panose="020B0604020202020204" charset="0"/>
              </a:rPr>
              <a:t>styles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Courier New"/>
              <a:sym typeface="Courier New"/>
            </a:endParaRPr>
          </a:p>
          <a:p>
            <a:r>
              <a:rPr lang="en-US" sz="900" dirty="0">
                <a:latin typeface="Roboto" panose="020B0604020202020204" charset="0"/>
                <a:ea typeface="Roboto" panose="020B0604020202020204" charset="0"/>
              </a:rPr>
              <a:t>SELECT </a:t>
            </a:r>
            <a:r>
              <a:rPr lang="en-US" sz="900" dirty="0" err="1">
                <a:latin typeface="Roboto" panose="020B0604020202020204" charset="0"/>
                <a:ea typeface="Roboto" panose="020B0604020202020204" charset="0"/>
              </a:rPr>
              <a:t>model_name</a:t>
            </a:r>
            <a:r>
              <a:rPr lang="en-US" sz="900" dirty="0">
                <a:latin typeface="Roboto" panose="020B0604020202020204" charset="0"/>
                <a:ea typeface="Roboto" panose="020B0604020202020204" charset="0"/>
              </a:rPr>
              <a:t>, price, style, COUNT(*) AS 'purchased' </a:t>
            </a:r>
          </a:p>
          <a:p>
            <a:r>
              <a:rPr lang="en-US" sz="900" dirty="0">
                <a:latin typeface="Roboto" panose="020B0604020202020204" charset="0"/>
                <a:ea typeface="Roboto" panose="020B0604020202020204" charset="0"/>
              </a:rPr>
              <a:t>FROM purchase</a:t>
            </a:r>
          </a:p>
          <a:p>
            <a:r>
              <a:rPr lang="en-US" sz="900" dirty="0">
                <a:latin typeface="Roboto" panose="020B0604020202020204" charset="0"/>
                <a:ea typeface="Roboto" panose="020B0604020202020204" charset="0"/>
              </a:rPr>
              <a:t>WHERE style = </a:t>
            </a:r>
            <a:r>
              <a:rPr lang="en-US" sz="900" dirty="0" smtClean="0">
                <a:latin typeface="Roboto" panose="020B0604020202020204" charset="0"/>
                <a:ea typeface="Roboto" panose="020B0604020202020204" charset="0"/>
              </a:rPr>
              <a:t>“Men's</a:t>
            </a:r>
            <a:r>
              <a:rPr lang="en-US" sz="900" dirty="0">
                <a:latin typeface="Roboto" panose="020B0604020202020204" charset="0"/>
                <a:ea typeface="Roboto" panose="020B0604020202020204" charset="0"/>
              </a:rPr>
              <a:t> Styles"</a:t>
            </a:r>
          </a:p>
          <a:p>
            <a:r>
              <a:rPr lang="en-US" sz="900" dirty="0">
                <a:latin typeface="Roboto" panose="020B0604020202020204" charset="0"/>
                <a:ea typeface="Roboto" panose="020B0604020202020204" charset="0"/>
              </a:rPr>
              <a:t>GROUP BY 1</a:t>
            </a:r>
          </a:p>
          <a:p>
            <a:r>
              <a:rPr lang="en-US" sz="900" dirty="0">
                <a:latin typeface="Roboto" panose="020B0604020202020204" charset="0"/>
                <a:ea typeface="Roboto" panose="020B0604020202020204" charset="0"/>
              </a:rPr>
              <a:t>ORDER BY 4 DESC;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177975" y="1201325"/>
            <a:ext cx="5289668" cy="22640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SzPts val="1100"/>
            </a:pPr>
            <a:r>
              <a:rPr kumimoji="0" lang="en" sz="1200" b="0" i="0" u="none" strike="noStrike" kern="0" cap="none" spc="0" normalizeH="0" baseline="0" noProof="0" dirty="0" smtClean="0">
                <a:ln>
                  <a:noFill/>
                </a:ln>
                <a:solidFill>
                  <a:srgbClr val="000000"/>
                </a:solidFill>
                <a:effectLst/>
                <a:uLnTx/>
                <a:uFillTx/>
                <a:latin typeface="Roboto"/>
                <a:ea typeface="Roboto"/>
                <a:cs typeface="Roboto"/>
                <a:sym typeface="Roboto"/>
              </a:rPr>
              <a:t>By analyzing </a:t>
            </a:r>
            <a:r>
              <a:rPr kumimoji="0" lang="en-US" sz="1200" b="0" i="0" u="none" strike="noStrike" kern="0" cap="none" spc="0" normalizeH="0" baseline="0" noProof="0" dirty="0" smtClean="0">
                <a:ln>
                  <a:noFill/>
                </a:ln>
                <a:solidFill>
                  <a:srgbClr val="000000"/>
                </a:solidFill>
                <a:effectLst/>
                <a:uLnTx/>
                <a:uFillTx/>
                <a:latin typeface="Roboto"/>
                <a:ea typeface="Roboto"/>
                <a:cs typeface="Roboto"/>
                <a:sym typeface="Roboto"/>
              </a:rPr>
              <a:t>types of purchases we can see,</a:t>
            </a:r>
            <a:r>
              <a:rPr kumimoji="0" lang="en-US" sz="1200" b="0" i="0" u="none" strike="noStrike" kern="0" cap="none" spc="0" normalizeH="0" noProof="0" dirty="0" smtClean="0">
                <a:ln>
                  <a:noFill/>
                </a:ln>
                <a:solidFill>
                  <a:srgbClr val="000000"/>
                </a:solidFill>
                <a:effectLst/>
                <a:uLnTx/>
                <a:uFillTx/>
                <a:latin typeface="Roboto"/>
                <a:ea typeface="Roboto"/>
                <a:cs typeface="Roboto"/>
                <a:sym typeface="Roboto"/>
              </a:rPr>
              <a:t> that women’s styles don’t have $50 price option, that represents lower price models in men’s selection</a:t>
            </a:r>
            <a:r>
              <a:rPr kumimoji="0" lang="en-US" sz="1200" b="0" i="0" u="none" strike="noStrike" kern="0" cap="none" spc="0" normalizeH="0" baseline="0" noProof="0" dirty="0" smtClean="0">
                <a:ln>
                  <a:noFill/>
                </a:ln>
                <a:solidFill>
                  <a:srgbClr val="000000"/>
                </a:solidFill>
                <a:effectLst/>
                <a:uLnTx/>
                <a:uFillTx/>
                <a:latin typeface="Roboto"/>
                <a:ea typeface="Roboto"/>
                <a:cs typeface="Arial"/>
                <a:sym typeface="Roboto"/>
              </a:rPr>
              <a:t>.</a:t>
            </a:r>
            <a:r>
              <a:rPr lang="en-US" sz="1200" noProof="0" dirty="0" smtClean="0">
                <a:latin typeface="Roboto"/>
                <a:ea typeface="Roboto"/>
                <a:sym typeface="Roboto"/>
              </a:rPr>
              <a:t> Also women tend to choose middle priced models and ‘</a:t>
            </a:r>
            <a:r>
              <a:rPr lang="en-US" sz="1200" dirty="0">
                <a:latin typeface="Roboto" panose="020B0604020202020204" charset="0"/>
                <a:ea typeface="Roboto" panose="020B0604020202020204" charset="0"/>
              </a:rPr>
              <a:t>Eugene </a:t>
            </a:r>
            <a:r>
              <a:rPr lang="en-US" sz="1200" dirty="0" smtClean="0">
                <a:latin typeface="Roboto" panose="020B0604020202020204" charset="0"/>
                <a:ea typeface="Roboto" panose="020B0604020202020204" charset="0"/>
              </a:rPr>
              <a:t>Narrow</a:t>
            </a:r>
            <a:r>
              <a:rPr lang="en-US" sz="1200" dirty="0" smtClean="0">
                <a:latin typeface="Roboto"/>
                <a:ea typeface="Roboto"/>
                <a:sym typeface="Roboto"/>
              </a:rPr>
              <a:t>’ is most popular.</a:t>
            </a:r>
          </a:p>
          <a:p>
            <a:pPr>
              <a:lnSpc>
                <a:spcPct val="115000"/>
              </a:lnSpc>
              <a:buSzPts val="1100"/>
            </a:pPr>
            <a:endParaRPr lang="en-US" sz="1200" dirty="0">
              <a:latin typeface="Roboto"/>
              <a:ea typeface="Roboto"/>
              <a:sym typeface="Roboto"/>
            </a:endParaRPr>
          </a:p>
          <a:p>
            <a:pPr>
              <a:lnSpc>
                <a:spcPct val="115000"/>
              </a:lnSpc>
              <a:buSzPts val="1100"/>
            </a:pPr>
            <a:r>
              <a:rPr lang="en-US" sz="1200" dirty="0" smtClean="0">
                <a:latin typeface="Roboto"/>
                <a:ea typeface="Roboto"/>
                <a:sym typeface="Roboto"/>
              </a:rPr>
              <a:t>At the same time customers, who choose men’s styles prefer to order models from most expensive price range, the model ‘Dawes’. Middle priced items are a little bit less popular, while model from lowest price is ordered least of all.     </a:t>
            </a:r>
          </a:p>
          <a:p>
            <a:pPr>
              <a:lnSpc>
                <a:spcPct val="115000"/>
              </a:lnSpc>
              <a:buSzPts val="1100"/>
            </a:pPr>
            <a:endParaRPr lang="en-US" sz="1200" dirty="0">
              <a:latin typeface="Roboto"/>
              <a:ea typeface="Roboto"/>
              <a:sym typeface="Roboto"/>
            </a:endParaRPr>
          </a:p>
          <a:p>
            <a:pPr>
              <a:lnSpc>
                <a:spcPct val="115000"/>
              </a:lnSpc>
              <a:buSzPts val="1100"/>
            </a:pPr>
            <a:endParaRPr lang="en-US" sz="1200" dirty="0">
              <a:latin typeface="Roboto" panose="020B0604020202020204" charset="0"/>
              <a:ea typeface="Roboto" panose="020B0604020202020204" charset="0"/>
            </a:endParaRPr>
          </a:p>
        </p:txBody>
      </p:sp>
      <p:graphicFrame>
        <p:nvGraphicFramePr>
          <p:cNvPr id="325" name="Shape 325"/>
          <p:cNvGraphicFramePr/>
          <p:nvPr>
            <p:extLst>
              <p:ext uri="{D42A27DB-BD31-4B8C-83A1-F6EECF244321}">
                <p14:modId xmlns:p14="http://schemas.microsoft.com/office/powerpoint/2010/main" val="3180186965"/>
              </p:ext>
            </p:extLst>
          </p:nvPr>
        </p:nvGraphicFramePr>
        <p:xfrm>
          <a:off x="177976" y="3577883"/>
          <a:ext cx="4886394" cy="1419991"/>
        </p:xfrm>
        <a:graphic>
          <a:graphicData uri="http://schemas.openxmlformats.org/drawingml/2006/table">
            <a:tbl>
              <a:tblPr>
                <a:noFill/>
                <a:tableStyleId>{8628B589-4659-4227-9C68-565DD4A46BFE}</a:tableStyleId>
              </a:tblPr>
              <a:tblGrid>
                <a:gridCol w="1428936">
                  <a:extLst>
                    <a:ext uri="{9D8B030D-6E8A-4147-A177-3AD203B41FA5}">
                      <a16:colId xmlns:a16="http://schemas.microsoft.com/office/drawing/2014/main" val="20000"/>
                    </a:ext>
                  </a:extLst>
                </a:gridCol>
                <a:gridCol w="1152486">
                  <a:extLst>
                    <a:ext uri="{9D8B030D-6E8A-4147-A177-3AD203B41FA5}">
                      <a16:colId xmlns:a16="http://schemas.microsoft.com/office/drawing/2014/main" val="3039335964"/>
                    </a:ext>
                  </a:extLst>
                </a:gridCol>
                <a:gridCol w="1152486">
                  <a:extLst>
                    <a:ext uri="{9D8B030D-6E8A-4147-A177-3AD203B41FA5}">
                      <a16:colId xmlns:a16="http://schemas.microsoft.com/office/drawing/2014/main" val="2097960842"/>
                    </a:ext>
                  </a:extLst>
                </a:gridCol>
                <a:gridCol w="1152486">
                  <a:extLst>
                    <a:ext uri="{9D8B030D-6E8A-4147-A177-3AD203B41FA5}">
                      <a16:colId xmlns:a16="http://schemas.microsoft.com/office/drawing/2014/main" val="20001"/>
                    </a:ext>
                  </a:extLst>
                </a:gridCol>
              </a:tblGrid>
              <a:tr h="262945">
                <a:tc>
                  <a:txBody>
                    <a:bodyPr/>
                    <a:lstStyle/>
                    <a:p>
                      <a:pPr algn="ctr"/>
                      <a:r>
                        <a:rPr lang="en-US" sz="1000" b="1" dirty="0" err="1">
                          <a:solidFill>
                            <a:schemeClr val="bg1"/>
                          </a:solidFill>
                          <a:latin typeface="Roboto" panose="020B0604020202020204" charset="0"/>
                          <a:ea typeface="Roboto" panose="020B0604020202020204" charset="0"/>
                        </a:rPr>
                        <a:t>model_name</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price</a:t>
                      </a: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style</a:t>
                      </a: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purchased</a:t>
                      </a:r>
                    </a:p>
                  </a:txBody>
                  <a:tcPr anchor="ctr">
                    <a:solidFill>
                      <a:srgbClr val="204056">
                        <a:alpha val="82490"/>
                      </a:srgbClr>
                    </a:solidFill>
                  </a:tcPr>
                </a:tc>
                <a:extLst>
                  <a:ext uri="{0D108BD9-81ED-4DB2-BD59-A6C34878D82A}">
                    <a16:rowId xmlns:a16="http://schemas.microsoft.com/office/drawing/2014/main" val="10000"/>
                  </a:ext>
                </a:extLst>
              </a:tr>
              <a:tr h="385682">
                <a:tc>
                  <a:txBody>
                    <a:bodyPr/>
                    <a:lstStyle/>
                    <a:p>
                      <a:r>
                        <a:rPr lang="en-US" sz="1000" dirty="0">
                          <a:latin typeface="Roboto" panose="020B0604020202020204" charset="0"/>
                          <a:ea typeface="Roboto" panose="020B0604020202020204" charset="0"/>
                        </a:rPr>
                        <a:t>Eugene Narrow</a:t>
                      </a:r>
                    </a:p>
                  </a:txBody>
                  <a:tcPr anchor="ctr"/>
                </a:tc>
                <a:tc>
                  <a:txBody>
                    <a:bodyPr/>
                    <a:lstStyle/>
                    <a:p>
                      <a:pPr algn="ctr"/>
                      <a:r>
                        <a:rPr lang="en-US" sz="1000" dirty="0">
                          <a:latin typeface="Roboto" panose="020B0604020202020204" charset="0"/>
                          <a:ea typeface="Roboto" panose="020B0604020202020204" charset="0"/>
                        </a:rPr>
                        <a:t>95</a:t>
                      </a:r>
                    </a:p>
                  </a:txBody>
                  <a:tcPr anchor="ctr"/>
                </a:tc>
                <a:tc>
                  <a:txBody>
                    <a:bodyPr/>
                    <a:lstStyle/>
                    <a:p>
                      <a:r>
                        <a:rPr lang="en-US" sz="1000" dirty="0">
                          <a:latin typeface="Roboto" panose="020B0604020202020204" charset="0"/>
                          <a:ea typeface="Roboto" panose="020B0604020202020204" charset="0"/>
                        </a:rPr>
                        <a:t>Women's Styles</a:t>
                      </a:r>
                    </a:p>
                  </a:txBody>
                  <a:tcPr anchor="ctr"/>
                </a:tc>
                <a:tc>
                  <a:txBody>
                    <a:bodyPr/>
                    <a:lstStyle/>
                    <a:p>
                      <a:pPr algn="ctr"/>
                      <a:r>
                        <a:rPr lang="en-US" sz="1000" dirty="0">
                          <a:latin typeface="Roboto" panose="020B0604020202020204" charset="0"/>
                          <a:ea typeface="Roboto" panose="020B0604020202020204" charset="0"/>
                        </a:rPr>
                        <a:t>116</a:t>
                      </a:r>
                    </a:p>
                  </a:txBody>
                  <a:tcPr anchor="ctr"/>
                </a:tc>
                <a:extLst>
                  <a:ext uri="{0D108BD9-81ED-4DB2-BD59-A6C34878D82A}">
                    <a16:rowId xmlns:a16="http://schemas.microsoft.com/office/drawing/2014/main" val="10001"/>
                  </a:ext>
                </a:extLst>
              </a:tr>
              <a:tr h="385682">
                <a:tc>
                  <a:txBody>
                    <a:bodyPr/>
                    <a:lstStyle/>
                    <a:p>
                      <a:r>
                        <a:rPr lang="en-US" sz="1000">
                          <a:latin typeface="Roboto" panose="020B0604020202020204" charset="0"/>
                          <a:ea typeface="Roboto" panose="020B0604020202020204" charset="0"/>
                        </a:rPr>
                        <a:t>Lucy</a:t>
                      </a:r>
                    </a:p>
                  </a:txBody>
                  <a:tcPr anchor="ctr"/>
                </a:tc>
                <a:tc>
                  <a:txBody>
                    <a:bodyPr/>
                    <a:lstStyle/>
                    <a:p>
                      <a:pPr algn="ctr"/>
                      <a:r>
                        <a:rPr lang="en-US" sz="1000" dirty="0">
                          <a:latin typeface="Roboto" panose="020B0604020202020204" charset="0"/>
                          <a:ea typeface="Roboto" panose="020B0604020202020204" charset="0"/>
                        </a:rPr>
                        <a:t>150</a:t>
                      </a:r>
                    </a:p>
                  </a:txBody>
                  <a:tcPr anchor="ctr"/>
                </a:tc>
                <a:tc>
                  <a:txBody>
                    <a:bodyPr/>
                    <a:lstStyle/>
                    <a:p>
                      <a:r>
                        <a:rPr lang="en-US" sz="1000" dirty="0">
                          <a:latin typeface="Roboto" panose="020B0604020202020204" charset="0"/>
                          <a:ea typeface="Roboto" panose="020B0604020202020204" charset="0"/>
                        </a:rPr>
                        <a:t>Women's Styles</a:t>
                      </a:r>
                    </a:p>
                  </a:txBody>
                  <a:tcPr anchor="ctr"/>
                </a:tc>
                <a:tc>
                  <a:txBody>
                    <a:bodyPr/>
                    <a:lstStyle/>
                    <a:p>
                      <a:pPr algn="ctr"/>
                      <a:r>
                        <a:rPr lang="en-US" sz="1000" dirty="0">
                          <a:latin typeface="Roboto" panose="020B0604020202020204" charset="0"/>
                          <a:ea typeface="Roboto" panose="020B0604020202020204" charset="0"/>
                        </a:rPr>
                        <a:t>86</a:t>
                      </a:r>
                    </a:p>
                  </a:txBody>
                  <a:tcPr anchor="ctr"/>
                </a:tc>
                <a:extLst>
                  <a:ext uri="{0D108BD9-81ED-4DB2-BD59-A6C34878D82A}">
                    <a16:rowId xmlns:a16="http://schemas.microsoft.com/office/drawing/2014/main" val="10002"/>
                  </a:ext>
                </a:extLst>
              </a:tr>
              <a:tr h="385682">
                <a:tc>
                  <a:txBody>
                    <a:bodyPr/>
                    <a:lstStyle/>
                    <a:p>
                      <a:r>
                        <a:rPr lang="en-US" sz="1000">
                          <a:latin typeface="Roboto" panose="020B0604020202020204" charset="0"/>
                          <a:ea typeface="Roboto" panose="020B0604020202020204" charset="0"/>
                        </a:rPr>
                        <a:t>Olive</a:t>
                      </a:r>
                    </a:p>
                  </a:txBody>
                  <a:tcPr anchor="ctr"/>
                </a:tc>
                <a:tc>
                  <a:txBody>
                    <a:bodyPr/>
                    <a:lstStyle/>
                    <a:p>
                      <a:pPr algn="ctr"/>
                      <a:r>
                        <a:rPr lang="en-US" sz="1000" dirty="0">
                          <a:latin typeface="Roboto" panose="020B0604020202020204" charset="0"/>
                          <a:ea typeface="Roboto" panose="020B0604020202020204" charset="0"/>
                        </a:rPr>
                        <a:t>95</a:t>
                      </a:r>
                    </a:p>
                  </a:txBody>
                  <a:tcPr anchor="ctr"/>
                </a:tc>
                <a:tc>
                  <a:txBody>
                    <a:bodyPr/>
                    <a:lstStyle/>
                    <a:p>
                      <a:r>
                        <a:rPr lang="en-US" sz="1000">
                          <a:latin typeface="Roboto" panose="020B0604020202020204" charset="0"/>
                          <a:ea typeface="Roboto" panose="020B0604020202020204" charset="0"/>
                        </a:rPr>
                        <a:t>Women's Styles</a:t>
                      </a:r>
                    </a:p>
                  </a:txBody>
                  <a:tcPr anchor="ctr"/>
                </a:tc>
                <a:tc>
                  <a:txBody>
                    <a:bodyPr/>
                    <a:lstStyle/>
                    <a:p>
                      <a:pPr algn="ctr"/>
                      <a:r>
                        <a:rPr lang="en-US" sz="1000" dirty="0">
                          <a:latin typeface="Roboto" panose="020B0604020202020204" charset="0"/>
                          <a:ea typeface="Roboto" panose="020B0604020202020204" charset="0"/>
                        </a:rPr>
                        <a:t>50</a:t>
                      </a:r>
                    </a:p>
                  </a:txBody>
                  <a:tcPr anchor="ctr"/>
                </a:tc>
                <a:extLst>
                  <a:ext uri="{0D108BD9-81ED-4DB2-BD59-A6C34878D82A}">
                    <a16:rowId xmlns:a16="http://schemas.microsoft.com/office/drawing/2014/main" val="1835109628"/>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329128058"/>
              </p:ext>
            </p:extLst>
          </p:nvPr>
        </p:nvGraphicFramePr>
        <p:xfrm>
          <a:off x="5172222" y="3577884"/>
          <a:ext cx="3877779" cy="1419990"/>
        </p:xfrm>
        <a:graphic>
          <a:graphicData uri="http://schemas.openxmlformats.org/drawingml/2006/table">
            <a:tbl>
              <a:tblPr>
                <a:noFill/>
                <a:tableStyleId>{8628B589-4659-4227-9C68-565DD4A46BFE}</a:tableStyleId>
              </a:tblPr>
              <a:tblGrid>
                <a:gridCol w="1133982">
                  <a:extLst>
                    <a:ext uri="{9D8B030D-6E8A-4147-A177-3AD203B41FA5}">
                      <a16:colId xmlns:a16="http://schemas.microsoft.com/office/drawing/2014/main" val="2199156521"/>
                    </a:ext>
                  </a:extLst>
                </a:gridCol>
                <a:gridCol w="914599">
                  <a:extLst>
                    <a:ext uri="{9D8B030D-6E8A-4147-A177-3AD203B41FA5}">
                      <a16:colId xmlns:a16="http://schemas.microsoft.com/office/drawing/2014/main" val="4170369920"/>
                    </a:ext>
                  </a:extLst>
                </a:gridCol>
                <a:gridCol w="914599">
                  <a:extLst>
                    <a:ext uri="{9D8B030D-6E8A-4147-A177-3AD203B41FA5}">
                      <a16:colId xmlns:a16="http://schemas.microsoft.com/office/drawing/2014/main" val="521286500"/>
                    </a:ext>
                  </a:extLst>
                </a:gridCol>
                <a:gridCol w="914599">
                  <a:extLst>
                    <a:ext uri="{9D8B030D-6E8A-4147-A177-3AD203B41FA5}">
                      <a16:colId xmlns:a16="http://schemas.microsoft.com/office/drawing/2014/main" val="2968201989"/>
                    </a:ext>
                  </a:extLst>
                </a:gridCol>
              </a:tblGrid>
              <a:tr h="272769">
                <a:tc>
                  <a:txBody>
                    <a:bodyPr/>
                    <a:lstStyle/>
                    <a:p>
                      <a:pPr algn="ctr"/>
                      <a:r>
                        <a:rPr lang="en-US" sz="1000" b="1" dirty="0" err="1">
                          <a:solidFill>
                            <a:schemeClr val="bg1"/>
                          </a:solidFill>
                          <a:latin typeface="Roboto" panose="020B0604020202020204" charset="0"/>
                          <a:ea typeface="Roboto" panose="020B0604020202020204" charset="0"/>
                        </a:rPr>
                        <a:t>model_name</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price</a:t>
                      </a: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style</a:t>
                      </a:r>
                    </a:p>
                  </a:txBody>
                  <a:tcPr anchor="ctr">
                    <a:solidFill>
                      <a:srgbClr val="204056">
                        <a:alpha val="82490"/>
                      </a:srgbClr>
                    </a:solidFill>
                  </a:tcPr>
                </a:tc>
                <a:tc>
                  <a:txBody>
                    <a:bodyPr/>
                    <a:lstStyle/>
                    <a:p>
                      <a:pPr algn="ctr"/>
                      <a:r>
                        <a:rPr lang="en-US" sz="1000" b="1" dirty="0">
                          <a:solidFill>
                            <a:schemeClr val="bg1"/>
                          </a:solidFill>
                          <a:latin typeface="Roboto" panose="020B0604020202020204" charset="0"/>
                          <a:ea typeface="Roboto" panose="020B0604020202020204" charset="0"/>
                        </a:rPr>
                        <a:t>purchased</a:t>
                      </a:r>
                    </a:p>
                  </a:txBody>
                  <a:tcPr anchor="ctr">
                    <a:solidFill>
                      <a:srgbClr val="204056">
                        <a:alpha val="82490"/>
                      </a:srgbClr>
                    </a:solidFill>
                  </a:tcPr>
                </a:tc>
                <a:extLst>
                  <a:ext uri="{0D108BD9-81ED-4DB2-BD59-A6C34878D82A}">
                    <a16:rowId xmlns:a16="http://schemas.microsoft.com/office/drawing/2014/main" val="3029517715"/>
                  </a:ext>
                </a:extLst>
              </a:tr>
              <a:tr h="382407">
                <a:tc>
                  <a:txBody>
                    <a:bodyPr/>
                    <a:lstStyle/>
                    <a:p>
                      <a:r>
                        <a:rPr lang="en-US" sz="1000" dirty="0">
                          <a:latin typeface="Roboto" panose="020B0604020202020204" charset="0"/>
                          <a:ea typeface="Roboto" panose="020B0604020202020204" charset="0"/>
                        </a:rPr>
                        <a:t>Dawes</a:t>
                      </a:r>
                    </a:p>
                  </a:txBody>
                  <a:tcPr anchor="ctr"/>
                </a:tc>
                <a:tc>
                  <a:txBody>
                    <a:bodyPr/>
                    <a:lstStyle/>
                    <a:p>
                      <a:pPr algn="ctr"/>
                      <a:r>
                        <a:rPr lang="en-US" sz="1000" dirty="0">
                          <a:latin typeface="Roboto" panose="020B0604020202020204" charset="0"/>
                          <a:ea typeface="Roboto" panose="020B0604020202020204" charset="0"/>
                        </a:rPr>
                        <a:t>150</a:t>
                      </a:r>
                    </a:p>
                  </a:txBody>
                  <a:tcPr anchor="ctr"/>
                </a:tc>
                <a:tc>
                  <a:txBody>
                    <a:bodyPr/>
                    <a:lstStyle/>
                    <a:p>
                      <a:r>
                        <a:rPr lang="en-US" sz="1000" dirty="0">
                          <a:latin typeface="Roboto" panose="020B0604020202020204" charset="0"/>
                          <a:ea typeface="Roboto" panose="020B0604020202020204" charset="0"/>
                        </a:rPr>
                        <a:t>Men's Styles</a:t>
                      </a:r>
                    </a:p>
                  </a:txBody>
                  <a:tcPr anchor="ctr"/>
                </a:tc>
                <a:tc>
                  <a:txBody>
                    <a:bodyPr/>
                    <a:lstStyle/>
                    <a:p>
                      <a:pPr algn="ctr"/>
                      <a:r>
                        <a:rPr lang="en-US" sz="1000" dirty="0">
                          <a:latin typeface="Roboto" panose="020B0604020202020204" charset="0"/>
                          <a:ea typeface="Roboto" panose="020B0604020202020204" charset="0"/>
                        </a:rPr>
                        <a:t>107</a:t>
                      </a:r>
                    </a:p>
                  </a:txBody>
                  <a:tcPr anchor="ctr"/>
                </a:tc>
                <a:extLst>
                  <a:ext uri="{0D108BD9-81ED-4DB2-BD59-A6C34878D82A}">
                    <a16:rowId xmlns:a16="http://schemas.microsoft.com/office/drawing/2014/main" val="3119046052"/>
                  </a:ext>
                </a:extLst>
              </a:tr>
              <a:tr h="382407">
                <a:tc>
                  <a:txBody>
                    <a:bodyPr/>
                    <a:lstStyle/>
                    <a:p>
                      <a:r>
                        <a:rPr lang="en-US" sz="1000">
                          <a:latin typeface="Roboto" panose="020B0604020202020204" charset="0"/>
                          <a:ea typeface="Roboto" panose="020B0604020202020204" charset="0"/>
                        </a:rPr>
                        <a:t>Brady</a:t>
                      </a:r>
                    </a:p>
                  </a:txBody>
                  <a:tcPr anchor="ctr"/>
                </a:tc>
                <a:tc>
                  <a:txBody>
                    <a:bodyPr/>
                    <a:lstStyle/>
                    <a:p>
                      <a:pPr algn="ctr"/>
                      <a:r>
                        <a:rPr lang="en-US" sz="1000" dirty="0">
                          <a:latin typeface="Roboto" panose="020B0604020202020204" charset="0"/>
                          <a:ea typeface="Roboto" panose="020B0604020202020204" charset="0"/>
                        </a:rPr>
                        <a:t>95</a:t>
                      </a:r>
                    </a:p>
                  </a:txBody>
                  <a:tcPr anchor="ctr"/>
                </a:tc>
                <a:tc>
                  <a:txBody>
                    <a:bodyPr/>
                    <a:lstStyle/>
                    <a:p>
                      <a:r>
                        <a:rPr lang="en-US" sz="1000" dirty="0">
                          <a:latin typeface="Roboto" panose="020B0604020202020204" charset="0"/>
                          <a:ea typeface="Roboto" panose="020B0604020202020204" charset="0"/>
                        </a:rPr>
                        <a:t>Men's Styles</a:t>
                      </a:r>
                    </a:p>
                  </a:txBody>
                  <a:tcPr anchor="ctr"/>
                </a:tc>
                <a:tc>
                  <a:txBody>
                    <a:bodyPr/>
                    <a:lstStyle/>
                    <a:p>
                      <a:pPr algn="ctr"/>
                      <a:r>
                        <a:rPr lang="en-US" sz="1000" dirty="0">
                          <a:latin typeface="Roboto" panose="020B0604020202020204" charset="0"/>
                          <a:ea typeface="Roboto" panose="020B0604020202020204" charset="0"/>
                        </a:rPr>
                        <a:t>95</a:t>
                      </a:r>
                    </a:p>
                  </a:txBody>
                  <a:tcPr anchor="ctr"/>
                </a:tc>
                <a:extLst>
                  <a:ext uri="{0D108BD9-81ED-4DB2-BD59-A6C34878D82A}">
                    <a16:rowId xmlns:a16="http://schemas.microsoft.com/office/drawing/2014/main" val="2142392779"/>
                  </a:ext>
                </a:extLst>
              </a:tr>
              <a:tr h="382407">
                <a:tc>
                  <a:txBody>
                    <a:bodyPr/>
                    <a:lstStyle/>
                    <a:p>
                      <a:r>
                        <a:rPr lang="en-US" sz="1000">
                          <a:latin typeface="Roboto" panose="020B0604020202020204" charset="0"/>
                          <a:ea typeface="Roboto" panose="020B0604020202020204" charset="0"/>
                        </a:rPr>
                        <a:t>Monocle</a:t>
                      </a:r>
                    </a:p>
                  </a:txBody>
                  <a:tcPr anchor="ctr"/>
                </a:tc>
                <a:tc>
                  <a:txBody>
                    <a:bodyPr/>
                    <a:lstStyle/>
                    <a:p>
                      <a:pPr algn="ctr"/>
                      <a:r>
                        <a:rPr lang="en-US" sz="1000" dirty="0">
                          <a:latin typeface="Roboto" panose="020B0604020202020204" charset="0"/>
                          <a:ea typeface="Roboto" panose="020B0604020202020204" charset="0"/>
                        </a:rPr>
                        <a:t>50</a:t>
                      </a:r>
                    </a:p>
                  </a:txBody>
                  <a:tcPr anchor="ctr"/>
                </a:tc>
                <a:tc>
                  <a:txBody>
                    <a:bodyPr/>
                    <a:lstStyle/>
                    <a:p>
                      <a:r>
                        <a:rPr lang="en-US" sz="1000" dirty="0">
                          <a:latin typeface="Roboto" panose="020B0604020202020204" charset="0"/>
                          <a:ea typeface="Roboto" panose="020B0604020202020204" charset="0"/>
                        </a:rPr>
                        <a:t>Men's Styles</a:t>
                      </a:r>
                    </a:p>
                  </a:txBody>
                  <a:tcPr anchor="ctr"/>
                </a:tc>
                <a:tc>
                  <a:txBody>
                    <a:bodyPr/>
                    <a:lstStyle/>
                    <a:p>
                      <a:pPr algn="ctr"/>
                      <a:r>
                        <a:rPr lang="en-US" sz="1000" dirty="0">
                          <a:latin typeface="Roboto" panose="020B0604020202020204" charset="0"/>
                          <a:ea typeface="Roboto" panose="020B0604020202020204" charset="0"/>
                        </a:rPr>
                        <a:t>41</a:t>
                      </a:r>
                    </a:p>
                  </a:txBody>
                  <a:tcPr anchor="ctr"/>
                </a:tc>
                <a:extLst>
                  <a:ext uri="{0D108BD9-81ED-4DB2-BD59-A6C34878D82A}">
                    <a16:rowId xmlns:a16="http://schemas.microsoft.com/office/drawing/2014/main" val="2314450505"/>
                  </a:ext>
                </a:extLst>
              </a:tr>
            </a:tbl>
          </a:graphicData>
        </a:graphic>
      </p:graphicFrame>
    </p:spTree>
    <p:extLst>
      <p:ext uri="{BB962C8B-B14F-4D97-AF65-F5344CB8AC3E}">
        <p14:creationId xmlns:p14="http://schemas.microsoft.com/office/powerpoint/2010/main" val="1456117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smtClean="0">
                <a:solidFill>
                  <a:srgbClr val="222222"/>
                </a:solidFill>
                <a:highlight>
                  <a:srgbClr val="FFFFFF"/>
                </a:highlight>
                <a:latin typeface="Roboto"/>
                <a:ea typeface="Roboto"/>
                <a:cs typeface="Roboto"/>
                <a:sym typeface="Roboto"/>
              </a:rPr>
              <a:t>Quiz Funnel</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smtClean="0">
                <a:solidFill>
                  <a:srgbClr val="222222"/>
                </a:solidFill>
                <a:highlight>
                  <a:srgbClr val="FFFFFF"/>
                </a:highlight>
                <a:latin typeface="Roboto"/>
                <a:ea typeface="Roboto"/>
                <a:cs typeface="Roboto"/>
                <a:sym typeface="Roboto"/>
              </a:rPr>
              <a:t>Home Try On Funnel</a:t>
            </a:r>
            <a:endParaRPr sz="24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r>
              <a:rPr lang="en" sz="2400" dirty="0" smtClean="0">
                <a:solidFill>
                  <a:srgbClr val="222222"/>
                </a:solidFill>
                <a:highlight>
                  <a:srgbClr val="FFFFFF"/>
                </a:highlight>
                <a:latin typeface="Roboto"/>
                <a:ea typeface="Roboto"/>
                <a:cs typeface="Roboto"/>
                <a:sym typeface="Roboto"/>
              </a:rPr>
              <a:t>3.  Result Analysis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 sz="4800" dirty="0" smtClean="0">
                <a:solidFill>
                  <a:schemeClr val="lt1"/>
                </a:solidFill>
                <a:latin typeface="Roboto Black"/>
                <a:ea typeface="Roboto Black"/>
                <a:cs typeface="Roboto Black"/>
                <a:sym typeface="Roboto Black"/>
              </a:rPr>
              <a:t>Quiz Funnel</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92625"/>
            <a:ext cx="8654326" cy="8376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smtClean="0">
                <a:ln>
                  <a:noFill/>
                </a:ln>
                <a:solidFill>
                  <a:srgbClr val="295269"/>
                </a:solidFill>
                <a:effectLst/>
                <a:uLnTx/>
                <a:uFillTx/>
                <a:latin typeface="Roboto"/>
                <a:ea typeface="Roboto"/>
                <a:cs typeface="Roboto"/>
                <a:sym typeface="Roboto"/>
              </a:rPr>
              <a:t>1.1 What is the number of responses for each survey question?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800" b="1" dirty="0" smtClean="0">
                <a:solidFill>
                  <a:srgbClr val="295269"/>
                </a:solidFill>
                <a:latin typeface="Roboto"/>
                <a:ea typeface="Roboto"/>
                <a:cs typeface="Roboto"/>
                <a:sym typeface="Roboto"/>
              </a:rPr>
              <a:t>1.2 Which question(s) of the quiz have lower completion rate?</a:t>
            </a:r>
            <a:r>
              <a:rPr kumimoji="0" lang="en" sz="1800" b="1" i="0" u="none" strike="noStrike" kern="0" cap="none" spc="0" normalizeH="0" baseline="0" noProof="0" dirty="0" smtClean="0">
                <a:ln>
                  <a:noFill/>
                </a:ln>
                <a:solidFill>
                  <a:srgbClr val="295269"/>
                </a:solidFill>
                <a:effectLst/>
                <a:uLnTx/>
                <a:uFillTx/>
                <a:latin typeface="Roboto"/>
                <a:ea typeface="Roboto"/>
                <a:cs typeface="Roboto"/>
                <a:sym typeface="Roboto"/>
              </a:rPr>
              <a:t> </a:t>
            </a:r>
            <a:endParaRPr kumimoji="0" sz="18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23" name="Shape 323"/>
          <p:cNvSpPr txBox="1"/>
          <p:nvPr/>
        </p:nvSpPr>
        <p:spPr>
          <a:xfrm>
            <a:off x="5179100" y="1201325"/>
            <a:ext cx="3870900" cy="173518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Roboto" panose="020B0604020202020204" charset="0"/>
                <a:ea typeface="Roboto" panose="020B0604020202020204" charset="0"/>
              </a:rPr>
              <a:t>SELECT DISTINCT question, </a:t>
            </a:r>
            <a:endParaRPr lang="en-US" sz="1200" dirty="0" smtClean="0">
              <a:latin typeface="Roboto" panose="020B0604020202020204" charset="0"/>
              <a:ea typeface="Roboto" panose="020B0604020202020204" charset="0"/>
            </a:endParaRPr>
          </a:p>
          <a:p>
            <a:r>
              <a:rPr lang="en-US" sz="1200" dirty="0" smtClean="0">
                <a:latin typeface="Roboto" panose="020B0604020202020204" charset="0"/>
                <a:ea typeface="Roboto" panose="020B0604020202020204" charset="0"/>
              </a:rPr>
              <a:t>               COUNT(</a:t>
            </a:r>
            <a:r>
              <a:rPr lang="en-US" sz="1200" dirty="0" err="1" smtClean="0">
                <a:latin typeface="Roboto" panose="020B0604020202020204" charset="0"/>
                <a:ea typeface="Roboto" panose="020B0604020202020204" charset="0"/>
              </a:rPr>
              <a:t>user_id</a:t>
            </a:r>
            <a:r>
              <a:rPr lang="en-US" sz="1200" dirty="0">
                <a:latin typeface="Roboto" panose="020B0604020202020204" charset="0"/>
                <a:ea typeface="Roboto" panose="020B0604020202020204" charset="0"/>
              </a:rPr>
              <a:t>) AS '</a:t>
            </a:r>
            <a:r>
              <a:rPr lang="en-US" sz="1200" dirty="0" err="1">
                <a:latin typeface="Roboto" panose="020B0604020202020204" charset="0"/>
                <a:ea typeface="Roboto" panose="020B0604020202020204" charset="0"/>
              </a:rPr>
              <a:t>answers_received</a:t>
            </a:r>
            <a:r>
              <a:rPr lang="en-US" sz="1200" dirty="0">
                <a:latin typeface="Roboto" panose="020B0604020202020204" charset="0"/>
                <a:ea typeface="Roboto" panose="020B0604020202020204" charset="0"/>
              </a:rPr>
              <a:t>'</a:t>
            </a:r>
          </a:p>
          <a:p>
            <a:r>
              <a:rPr lang="en-US" sz="1200" dirty="0">
                <a:latin typeface="Roboto" panose="020B0604020202020204" charset="0"/>
                <a:ea typeface="Roboto" panose="020B0604020202020204" charset="0"/>
              </a:rPr>
              <a:t>FROM survey</a:t>
            </a:r>
          </a:p>
          <a:p>
            <a:r>
              <a:rPr lang="en-US" sz="1200" dirty="0">
                <a:latin typeface="Roboto" panose="020B0604020202020204" charset="0"/>
                <a:ea typeface="Roboto" panose="020B0604020202020204" charset="0"/>
              </a:rPr>
              <a:t>GROUP BY 1</a:t>
            </a:r>
          </a:p>
          <a:p>
            <a:r>
              <a:rPr lang="en-US" sz="1200" dirty="0">
                <a:latin typeface="Roboto" panose="020B0604020202020204" charset="0"/>
                <a:ea typeface="Roboto" panose="020B0604020202020204" charset="0"/>
              </a:rPr>
              <a:t>ORDER BY 1;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177975" y="1201325"/>
            <a:ext cx="4920900" cy="173518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kumimoji="0" lang="en" sz="10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Roboto"/>
                <a:sym typeface="Roboto"/>
              </a:rPr>
              <a:t>By analyzing Style Quiz for Warby Parker</a:t>
            </a:r>
            <a:r>
              <a:rPr kumimoji="0" lang="en" sz="1000" b="0" i="0" u="none" strike="noStrike" kern="0" cap="none" spc="0" normalizeH="0" noProof="0" dirty="0" smtClean="0">
                <a:ln>
                  <a:noFill/>
                </a:ln>
                <a:solidFill>
                  <a:srgbClr val="000000"/>
                </a:solidFill>
                <a:effectLst/>
                <a:uLnTx/>
                <a:uFillTx/>
                <a:latin typeface="Roboto" panose="020B0604020202020204" charset="0"/>
                <a:ea typeface="Roboto" panose="020B0604020202020204" charset="0"/>
                <a:cs typeface="Roboto"/>
                <a:sym typeface="Roboto"/>
              </a:rPr>
              <a:t> </a:t>
            </a:r>
            <a:r>
              <a:rPr lang="en-US" sz="1000" dirty="0">
                <a:latin typeface="Roboto" panose="020B0604020202020204" charset="0"/>
                <a:ea typeface="Roboto" panose="020B0604020202020204" charset="0"/>
              </a:rPr>
              <a:t>we want to track how many users </a:t>
            </a:r>
            <a:r>
              <a:rPr lang="en-US" sz="1000" dirty="0" smtClean="0">
                <a:latin typeface="Roboto" panose="020B0604020202020204" charset="0"/>
                <a:ea typeface="Roboto" panose="020B0604020202020204" charset="0"/>
              </a:rPr>
              <a:t>answer </a:t>
            </a:r>
            <a:r>
              <a:rPr lang="en-US" sz="1000" dirty="0">
                <a:latin typeface="Roboto" panose="020B0604020202020204" charset="0"/>
                <a:ea typeface="Roboto" panose="020B0604020202020204" charset="0"/>
              </a:rPr>
              <a:t>a series of </a:t>
            </a:r>
            <a:r>
              <a:rPr lang="en-US" sz="1000" dirty="0" smtClean="0">
                <a:latin typeface="Roboto" panose="020B0604020202020204" charset="0"/>
                <a:ea typeface="Roboto" panose="020B0604020202020204" charset="0"/>
              </a:rPr>
              <a:t>questions </a:t>
            </a:r>
            <a:r>
              <a:rPr lang="en-US" sz="1000" dirty="0">
                <a:latin typeface="Roboto" panose="020B0604020202020204" charset="0"/>
                <a:ea typeface="Roboto" panose="020B0604020202020204" charset="0"/>
              </a:rPr>
              <a:t>and know which </a:t>
            </a:r>
            <a:r>
              <a:rPr lang="en-US" sz="1000" dirty="0" smtClean="0">
                <a:latin typeface="Roboto" panose="020B0604020202020204" charset="0"/>
                <a:ea typeface="Roboto" panose="020B0604020202020204" charset="0"/>
              </a:rPr>
              <a:t>questions </a:t>
            </a:r>
            <a:r>
              <a:rPr lang="en-US" sz="1000" dirty="0">
                <a:latin typeface="Roboto" panose="020B0604020202020204" charset="0"/>
                <a:ea typeface="Roboto" panose="020B0604020202020204" charset="0"/>
              </a:rPr>
              <a:t>have the most number of users giving </a:t>
            </a:r>
            <a:r>
              <a:rPr lang="en-US" sz="1000" dirty="0" smtClean="0">
                <a:latin typeface="Roboto" panose="020B0604020202020204" charset="0"/>
                <a:ea typeface="Roboto" panose="020B0604020202020204" charset="0"/>
              </a:rPr>
              <a:t>up.</a:t>
            </a:r>
            <a:endParaRPr kumimoji="0" sz="1000"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Roboto"/>
              <a:sym typeface="Roboto"/>
            </a:endParaRPr>
          </a:p>
          <a:p>
            <a:pPr marL="457200" marR="0" lvl="0" indent="-304800" algn="l" defTabSz="914400" rtl="0" eaLnBrk="1" fontAlgn="auto" latinLnBrk="0" hangingPunct="1">
              <a:lnSpc>
                <a:spcPct val="115000"/>
              </a:lnSpc>
              <a:spcBef>
                <a:spcPts val="0"/>
              </a:spcBef>
              <a:spcAft>
                <a:spcPts val="0"/>
              </a:spcAft>
              <a:buClr>
                <a:srgbClr val="000000"/>
              </a:buClr>
              <a:buSzPts val="1200"/>
              <a:buFont typeface="Roboto"/>
              <a:buChar char="●"/>
              <a:tabLst/>
              <a:defRPr/>
            </a:pPr>
            <a:r>
              <a:rPr kumimoji="0" lang="en-US" sz="10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Roboto"/>
                <a:sym typeface="Roboto"/>
              </a:rPr>
              <a:t>With each next question,</a:t>
            </a:r>
            <a:r>
              <a:rPr kumimoji="0" lang="en-US" sz="1000" b="0" i="0" u="none" strike="noStrike" kern="0" cap="none" spc="0" normalizeH="0" noProof="0" dirty="0" smtClean="0">
                <a:ln>
                  <a:noFill/>
                </a:ln>
                <a:solidFill>
                  <a:srgbClr val="000000"/>
                </a:solidFill>
                <a:effectLst/>
                <a:uLnTx/>
                <a:uFillTx/>
                <a:latin typeface="Roboto" panose="020B0604020202020204" charset="0"/>
                <a:ea typeface="Roboto" panose="020B0604020202020204" charset="0"/>
                <a:cs typeface="Roboto"/>
                <a:sym typeface="Roboto"/>
              </a:rPr>
              <a:t> number of answers received decreases</a:t>
            </a:r>
            <a:endParaRPr kumimoji="0" sz="1000"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Roboto"/>
              <a:sym typeface="Roboto"/>
            </a:endParaRPr>
          </a:p>
          <a:p>
            <a:pPr marL="457200" lvl="0" indent="-304800">
              <a:lnSpc>
                <a:spcPct val="115000"/>
              </a:lnSpc>
              <a:buSzPts val="1200"/>
              <a:buFont typeface="Roboto"/>
              <a:buChar char="●"/>
            </a:pPr>
            <a:r>
              <a:rPr kumimoji="0" lang="en-US" sz="10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Roboto"/>
                <a:sym typeface="Roboto"/>
              </a:rPr>
              <a:t>Completion rate shows </a:t>
            </a:r>
            <a:r>
              <a:rPr lang="en-US" sz="1000" dirty="0">
                <a:latin typeface="Roboto" panose="020B0604020202020204" charset="0"/>
                <a:ea typeface="Roboto" panose="020B0604020202020204" charset="0"/>
              </a:rPr>
              <a:t>percent change between each </a:t>
            </a:r>
            <a:r>
              <a:rPr lang="en-US" sz="1000" dirty="0" smtClean="0">
                <a:latin typeface="Roboto" panose="020B0604020202020204" charset="0"/>
                <a:ea typeface="Roboto" panose="020B0604020202020204" charset="0"/>
              </a:rPr>
              <a:t>question and was calculated </a:t>
            </a:r>
            <a:r>
              <a:rPr lang="en-US" sz="1000" dirty="0" err="1" smtClean="0">
                <a:latin typeface="Roboto" panose="020B0604020202020204" charset="0"/>
                <a:ea typeface="Roboto" panose="020B0604020202020204" charset="0"/>
              </a:rPr>
              <a:t>separatley</a:t>
            </a:r>
            <a:endParaRPr lang="en-US" sz="1000" dirty="0" smtClean="0">
              <a:latin typeface="Roboto" panose="020B0604020202020204" charset="0"/>
              <a:ea typeface="Roboto" panose="020B0604020202020204" charset="0"/>
            </a:endParaRPr>
          </a:p>
          <a:p>
            <a:pPr marL="457200" lvl="0" indent="-304800">
              <a:lnSpc>
                <a:spcPct val="115000"/>
              </a:lnSpc>
              <a:buSzPts val="1200"/>
              <a:buFont typeface="Roboto"/>
              <a:buChar char="●"/>
            </a:pPr>
            <a:r>
              <a:rPr kumimoji="0" lang="en-US" sz="10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Roboto"/>
                <a:sym typeface="Roboto"/>
              </a:rPr>
              <a:t>Lowest completion rates are for questions 5 and 3, that might mean, that person</a:t>
            </a:r>
            <a:r>
              <a:rPr kumimoji="0" lang="en-US" sz="1000" b="0" i="0" u="none" strike="noStrike" kern="0" cap="none" spc="0" normalizeH="0" noProof="0" dirty="0" smtClean="0">
                <a:ln>
                  <a:noFill/>
                </a:ln>
                <a:solidFill>
                  <a:srgbClr val="000000"/>
                </a:solidFill>
                <a:effectLst/>
                <a:uLnTx/>
                <a:uFillTx/>
                <a:latin typeface="Roboto" panose="020B0604020202020204" charset="0"/>
                <a:ea typeface="Roboto" panose="020B0604020202020204" charset="0"/>
                <a:cs typeface="Roboto"/>
                <a:sym typeface="Roboto"/>
              </a:rPr>
              <a:t> has not done eye exam yet, or is rejecting to answer and that person might not be sure</a:t>
            </a:r>
            <a:r>
              <a:rPr lang="en-US" sz="1000" dirty="0" smtClean="0">
                <a:latin typeface="Roboto" panose="020B0604020202020204" charset="0"/>
                <a:ea typeface="Roboto" panose="020B0604020202020204" charset="0"/>
                <a:cs typeface="Roboto"/>
                <a:sym typeface="Roboto"/>
              </a:rPr>
              <a:t>, what types of frame shape are best choice</a:t>
            </a:r>
            <a:endParaRPr kumimoji="0" lang="en-US" sz="1000" b="0" i="0" u="none" strike="noStrike" kern="0" cap="none" spc="0" normalizeH="0" baseline="0" noProof="0" dirty="0" smtClean="0">
              <a:ln>
                <a:noFill/>
              </a:ln>
              <a:solidFill>
                <a:srgbClr val="000000"/>
              </a:solidFill>
              <a:effectLst/>
              <a:uLnTx/>
              <a:uFillTx/>
              <a:latin typeface="Roboto" panose="020B0604020202020204" charset="0"/>
              <a:ea typeface="Roboto" panose="020B0604020202020204" charset="0"/>
              <a:cs typeface="Roboto"/>
              <a:sym typeface="Roboto"/>
            </a:endParaRPr>
          </a:p>
          <a:p>
            <a:pPr marL="457200" lvl="0" indent="-304800">
              <a:lnSpc>
                <a:spcPct val="115000"/>
              </a:lnSpc>
              <a:buSzPts val="1200"/>
              <a:buFont typeface="Roboto"/>
              <a:buChar char="●"/>
            </a:pPr>
            <a:endParaRPr kumimoji="0" sz="1200"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685052008"/>
              </p:ext>
            </p:extLst>
          </p:nvPr>
        </p:nvGraphicFramePr>
        <p:xfrm>
          <a:off x="177974" y="3010491"/>
          <a:ext cx="8872025" cy="2011500"/>
        </p:xfrm>
        <a:graphic>
          <a:graphicData uri="http://schemas.openxmlformats.org/drawingml/2006/table">
            <a:tbl>
              <a:tblPr>
                <a:noFill/>
                <a:tableStyleId>{8628B589-4659-4227-9C68-565DD4A46BFE}</a:tableStyleId>
              </a:tblPr>
              <a:tblGrid>
                <a:gridCol w="2963811">
                  <a:extLst>
                    <a:ext uri="{9D8B030D-6E8A-4147-A177-3AD203B41FA5}">
                      <a16:colId xmlns:a16="http://schemas.microsoft.com/office/drawing/2014/main" val="20000"/>
                    </a:ext>
                  </a:extLst>
                </a:gridCol>
                <a:gridCol w="3036421">
                  <a:extLst>
                    <a:ext uri="{9D8B030D-6E8A-4147-A177-3AD203B41FA5}">
                      <a16:colId xmlns:a16="http://schemas.microsoft.com/office/drawing/2014/main" val="20001"/>
                    </a:ext>
                  </a:extLst>
                </a:gridCol>
                <a:gridCol w="2871793">
                  <a:extLst>
                    <a:ext uri="{9D8B030D-6E8A-4147-A177-3AD203B41FA5}">
                      <a16:colId xmlns:a16="http://schemas.microsoft.com/office/drawing/2014/main" val="20002"/>
                    </a:ext>
                  </a:extLst>
                </a:gridCol>
              </a:tblGrid>
              <a:tr h="319649">
                <a:tc>
                  <a:txBody>
                    <a:bodyPr/>
                    <a:lstStyle/>
                    <a:p>
                      <a:pPr algn="ctr"/>
                      <a:r>
                        <a:rPr lang="en-US" sz="1000" b="1" dirty="0">
                          <a:solidFill>
                            <a:schemeClr val="bg1"/>
                          </a:solidFill>
                          <a:latin typeface="Roboto" panose="020B0604020202020204" charset="0"/>
                          <a:ea typeface="Roboto" panose="020B0604020202020204" charset="0"/>
                        </a:rPr>
                        <a:t>question</a:t>
                      </a:r>
                    </a:p>
                  </a:txBody>
                  <a:tcPr anchor="ctr">
                    <a:solidFill>
                      <a:srgbClr val="204056">
                        <a:alpha val="82490"/>
                      </a:srgbClr>
                    </a:solidFill>
                  </a:tcPr>
                </a:tc>
                <a:tc>
                  <a:txBody>
                    <a:bodyPr/>
                    <a:lstStyle/>
                    <a:p>
                      <a:pPr algn="ctr"/>
                      <a:r>
                        <a:rPr lang="en-US" sz="1000" b="1" dirty="0" err="1" smtClean="0">
                          <a:solidFill>
                            <a:schemeClr val="bg1"/>
                          </a:solidFill>
                          <a:latin typeface="Roboto" panose="020B0604020202020204" charset="0"/>
                          <a:ea typeface="Roboto" panose="020B0604020202020204" charset="0"/>
                        </a:rPr>
                        <a:t>answers_recieved</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marL="0" lvl="0" indent="0" algn="ctr" rtl="0">
                        <a:spcBef>
                          <a:spcPts val="0"/>
                        </a:spcBef>
                        <a:spcAft>
                          <a:spcPts val="0"/>
                        </a:spcAft>
                        <a:buNone/>
                      </a:pPr>
                      <a:r>
                        <a:rPr lang="en-US" sz="1000" b="1" dirty="0" err="1" smtClean="0">
                          <a:solidFill>
                            <a:srgbClr val="FFFFFF"/>
                          </a:solidFill>
                          <a:latin typeface="Roboto" panose="020B0604020202020204" charset="0"/>
                          <a:ea typeface="Roboto" panose="020B0604020202020204" charset="0"/>
                        </a:rPr>
                        <a:t>completion_rate</a:t>
                      </a:r>
                      <a:endParaRPr sz="1000" b="1" dirty="0">
                        <a:solidFill>
                          <a:srgbClr val="FFFFFF"/>
                        </a:solidFill>
                        <a:latin typeface="Roboto" panose="020B0604020202020204" charset="0"/>
                        <a:ea typeface="Roboto" panose="020B0604020202020204" charset="0"/>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19649">
                <a:tc>
                  <a:txBody>
                    <a:bodyPr/>
                    <a:lstStyle/>
                    <a:p>
                      <a:pPr algn="l"/>
                      <a:r>
                        <a:rPr lang="en-US" sz="1000" dirty="0">
                          <a:latin typeface="Roboto" panose="020B0604020202020204" charset="0"/>
                          <a:ea typeface="Roboto" panose="020B0604020202020204" charset="0"/>
                        </a:rPr>
                        <a:t>1. What are you looking for?</a:t>
                      </a:r>
                    </a:p>
                  </a:txBody>
                  <a:tcPr anchor="ctr"/>
                </a:tc>
                <a:tc>
                  <a:txBody>
                    <a:bodyPr/>
                    <a:lstStyle/>
                    <a:p>
                      <a:pPr algn="ctr"/>
                      <a:r>
                        <a:rPr lang="en-US" sz="1000" dirty="0">
                          <a:latin typeface="Roboto" panose="020B0604020202020204" charset="0"/>
                          <a:ea typeface="Roboto" panose="020B0604020202020204" charset="0"/>
                        </a:rPr>
                        <a:t>500</a:t>
                      </a:r>
                    </a:p>
                  </a:txBody>
                  <a:tcPr anchor="ctr"/>
                </a:tc>
                <a:tc>
                  <a:txBody>
                    <a:bodyPr/>
                    <a:lstStyle/>
                    <a:p>
                      <a:pPr marL="0" lvl="0" indent="0" algn="ctr" rtl="0">
                        <a:spcBef>
                          <a:spcPts val="0"/>
                        </a:spcBef>
                        <a:spcAft>
                          <a:spcPts val="0"/>
                        </a:spcAft>
                        <a:buNone/>
                      </a:pPr>
                      <a:r>
                        <a:rPr lang="en-US" sz="1000" dirty="0" smtClean="0">
                          <a:latin typeface="Roboto" panose="020B0604020202020204" charset="0"/>
                          <a:ea typeface="Roboto" panose="020B0604020202020204" charset="0"/>
                        </a:rPr>
                        <a:t>100%</a:t>
                      </a:r>
                      <a:endParaRPr sz="1000" dirty="0">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1"/>
                  </a:ext>
                </a:extLst>
              </a:tr>
              <a:tr h="319649">
                <a:tc>
                  <a:txBody>
                    <a:bodyPr/>
                    <a:lstStyle/>
                    <a:p>
                      <a:pPr algn="l"/>
                      <a:r>
                        <a:rPr lang="en-US" sz="1000" dirty="0">
                          <a:latin typeface="Roboto" panose="020B0604020202020204" charset="0"/>
                          <a:ea typeface="Roboto" panose="020B0604020202020204" charset="0"/>
                        </a:rPr>
                        <a:t>2. What's your fit?</a:t>
                      </a:r>
                    </a:p>
                  </a:txBody>
                  <a:tcPr anchor="ctr"/>
                </a:tc>
                <a:tc>
                  <a:txBody>
                    <a:bodyPr/>
                    <a:lstStyle/>
                    <a:p>
                      <a:pPr algn="ctr"/>
                      <a:r>
                        <a:rPr lang="en-US" sz="1000" dirty="0">
                          <a:latin typeface="Roboto" panose="020B0604020202020204" charset="0"/>
                          <a:ea typeface="Roboto" panose="020B0604020202020204" charset="0"/>
                        </a:rPr>
                        <a:t>475</a:t>
                      </a:r>
                    </a:p>
                  </a:txBody>
                  <a:tcPr anchor="ctr"/>
                </a:tc>
                <a:tc>
                  <a:txBody>
                    <a:bodyPr/>
                    <a:lstStyle/>
                    <a:p>
                      <a:pPr marL="0" lvl="0" indent="0" algn="ctr" rtl="0">
                        <a:spcBef>
                          <a:spcPts val="0"/>
                        </a:spcBef>
                        <a:spcAft>
                          <a:spcPts val="0"/>
                        </a:spcAft>
                        <a:buNone/>
                      </a:pPr>
                      <a:r>
                        <a:rPr lang="en-US" sz="1000" dirty="0" smtClean="0">
                          <a:latin typeface="Roboto" panose="020B0604020202020204" charset="0"/>
                          <a:ea typeface="Roboto" panose="020B0604020202020204" charset="0"/>
                        </a:rPr>
                        <a:t>95%</a:t>
                      </a:r>
                      <a:endParaRPr sz="1000" dirty="0">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2"/>
                  </a:ext>
                </a:extLst>
              </a:tr>
              <a:tr h="319649">
                <a:tc>
                  <a:txBody>
                    <a:bodyPr/>
                    <a:lstStyle/>
                    <a:p>
                      <a:pPr algn="l"/>
                      <a:r>
                        <a:rPr lang="en-US" sz="1000" dirty="0">
                          <a:latin typeface="Roboto" panose="020B0604020202020204" charset="0"/>
                          <a:ea typeface="Roboto" panose="020B0604020202020204" charset="0"/>
                        </a:rPr>
                        <a:t>3. Which shapes do you like?</a:t>
                      </a:r>
                    </a:p>
                  </a:txBody>
                  <a:tcPr anchor="ctr"/>
                </a:tc>
                <a:tc>
                  <a:txBody>
                    <a:bodyPr/>
                    <a:lstStyle/>
                    <a:p>
                      <a:pPr algn="ctr"/>
                      <a:r>
                        <a:rPr lang="en-US" sz="1000" dirty="0">
                          <a:latin typeface="Roboto" panose="020B0604020202020204" charset="0"/>
                          <a:ea typeface="Roboto" panose="020B0604020202020204" charset="0"/>
                        </a:rPr>
                        <a:t>380</a:t>
                      </a:r>
                    </a:p>
                  </a:txBody>
                  <a:tcPr anchor="ctr"/>
                </a:tc>
                <a:tc>
                  <a:txBody>
                    <a:bodyPr/>
                    <a:lstStyle/>
                    <a:p>
                      <a:pPr marL="0" lvl="0" indent="0" algn="ctr" rtl="0">
                        <a:spcBef>
                          <a:spcPts val="0"/>
                        </a:spcBef>
                        <a:spcAft>
                          <a:spcPts val="0"/>
                        </a:spcAft>
                        <a:buNone/>
                      </a:pPr>
                      <a:r>
                        <a:rPr lang="en-US" sz="1000" dirty="0" smtClean="0">
                          <a:latin typeface="Roboto" panose="020B0604020202020204" charset="0"/>
                          <a:ea typeface="Roboto" panose="020B0604020202020204" charset="0"/>
                        </a:rPr>
                        <a:t>80%</a:t>
                      </a:r>
                      <a:endParaRPr sz="1000" dirty="0">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3"/>
                  </a:ext>
                </a:extLst>
              </a:tr>
              <a:tr h="319649">
                <a:tc>
                  <a:txBody>
                    <a:bodyPr/>
                    <a:lstStyle/>
                    <a:p>
                      <a:pPr algn="l"/>
                      <a:r>
                        <a:rPr lang="en-US" sz="1000" dirty="0">
                          <a:latin typeface="Roboto" panose="020B0604020202020204" charset="0"/>
                          <a:ea typeface="Roboto" panose="020B0604020202020204" charset="0"/>
                        </a:rPr>
                        <a:t>4. Which colors do you like?</a:t>
                      </a:r>
                    </a:p>
                  </a:txBody>
                  <a:tcPr anchor="ctr"/>
                </a:tc>
                <a:tc>
                  <a:txBody>
                    <a:bodyPr/>
                    <a:lstStyle/>
                    <a:p>
                      <a:pPr algn="ctr"/>
                      <a:r>
                        <a:rPr lang="en-US" sz="1000" dirty="0" smtClean="0">
                          <a:latin typeface="Roboto" panose="020B0604020202020204" charset="0"/>
                          <a:ea typeface="Roboto" panose="020B0604020202020204" charset="0"/>
                        </a:rPr>
                        <a:t>361</a:t>
                      </a:r>
                    </a:p>
                  </a:txBody>
                  <a:tcPr anchor="ctr"/>
                </a:tc>
                <a:tc>
                  <a:txBody>
                    <a:bodyPr/>
                    <a:lstStyle/>
                    <a:p>
                      <a:pPr marL="0" lvl="0" indent="0" algn="ctr" rtl="0">
                        <a:spcBef>
                          <a:spcPts val="0"/>
                        </a:spcBef>
                        <a:spcAft>
                          <a:spcPts val="0"/>
                        </a:spcAft>
                        <a:buNone/>
                      </a:pPr>
                      <a:r>
                        <a:rPr lang="en-US" sz="1000" dirty="0" smtClean="0">
                          <a:latin typeface="Roboto" panose="020B0604020202020204" charset="0"/>
                          <a:ea typeface="Roboto" panose="020B0604020202020204" charset="0"/>
                        </a:rPr>
                        <a:t>95%</a:t>
                      </a:r>
                      <a:endParaRPr sz="1000" dirty="0">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4"/>
                  </a:ext>
                </a:extLst>
              </a:tr>
              <a:tr h="319649">
                <a:tc>
                  <a:txBody>
                    <a:bodyPr/>
                    <a:lstStyle/>
                    <a:p>
                      <a:pPr algn="l"/>
                      <a:r>
                        <a:rPr lang="en-US" sz="1000" dirty="0">
                          <a:latin typeface="Roboto" panose="020B0604020202020204" charset="0"/>
                          <a:ea typeface="Roboto" panose="020B0604020202020204" charset="0"/>
                        </a:rPr>
                        <a:t>5. When was your last eye exam?</a:t>
                      </a:r>
                    </a:p>
                  </a:txBody>
                  <a:tcPr anchor="ctr"/>
                </a:tc>
                <a:tc>
                  <a:txBody>
                    <a:bodyPr/>
                    <a:lstStyle/>
                    <a:p>
                      <a:pPr algn="ctr"/>
                      <a:r>
                        <a:rPr lang="en-US" sz="1000" dirty="0">
                          <a:latin typeface="Roboto" panose="020B0604020202020204" charset="0"/>
                          <a:ea typeface="Roboto" panose="020B0604020202020204" charset="0"/>
                        </a:rPr>
                        <a:t>270</a:t>
                      </a:r>
                    </a:p>
                  </a:txBody>
                  <a:tcPr anchor="ctr"/>
                </a:tc>
                <a:tc>
                  <a:txBody>
                    <a:bodyPr/>
                    <a:lstStyle/>
                    <a:p>
                      <a:pPr marL="0" lvl="0" indent="0" algn="ctr" rtl="0">
                        <a:spcBef>
                          <a:spcPts val="0"/>
                        </a:spcBef>
                        <a:spcAft>
                          <a:spcPts val="0"/>
                        </a:spcAft>
                        <a:buNone/>
                      </a:pPr>
                      <a:r>
                        <a:rPr lang="en-US" sz="1000" dirty="0" smtClean="0">
                          <a:latin typeface="Roboto" panose="020B0604020202020204" charset="0"/>
                          <a:ea typeface="Roboto" panose="020B0604020202020204" charset="0"/>
                        </a:rPr>
                        <a:t>75%</a:t>
                      </a:r>
                      <a:endParaRPr sz="1000" dirty="0">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3344732993"/>
                  </a:ext>
                </a:extLst>
              </a:tr>
            </a:tbl>
          </a:graphicData>
        </a:graphic>
      </p:graphicFrame>
    </p:spTree>
    <p:extLst>
      <p:ext uri="{BB962C8B-B14F-4D97-AF65-F5344CB8AC3E}">
        <p14:creationId xmlns:p14="http://schemas.microsoft.com/office/powerpoint/2010/main" val="1830585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800" dirty="0" smtClean="0">
                <a:solidFill>
                  <a:srgbClr val="FFFFFF"/>
                </a:solidFill>
                <a:latin typeface="Roboto Black"/>
                <a:ea typeface="Roboto Black"/>
                <a:cs typeface="Roboto Black"/>
                <a:sym typeface="Roboto Black"/>
              </a:rPr>
              <a:t>2</a:t>
            </a:r>
            <a:r>
              <a:rPr kumimoji="0" lang="en" sz="4800" b="0" i="0" u="none" strike="noStrike" kern="0" cap="none" spc="0" normalizeH="0" baseline="0" noProof="0" dirty="0" smtClean="0">
                <a:ln>
                  <a:noFill/>
                </a:ln>
                <a:solidFill>
                  <a:srgbClr val="FFFFFF"/>
                </a:solidFill>
                <a:effectLst/>
                <a:uLnTx/>
                <a:uFillTx/>
                <a:latin typeface="Roboto Black"/>
                <a:ea typeface="Roboto Black"/>
                <a:cs typeface="Roboto Black"/>
                <a:sym typeface="Roboto Black"/>
              </a:rPr>
              <a:t>. Home Try On Funnel</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33309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2625"/>
            <a:ext cx="86543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2.1 Home Try On Funnel, combining tables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607524"/>
          </a:xfrm>
          <a:prstGeom prst="rect">
            <a:avLst/>
          </a:prstGeom>
          <a:solidFill>
            <a:srgbClr val="D9D9D9"/>
          </a:solidFill>
          <a:ln>
            <a:noFill/>
          </a:ln>
        </p:spPr>
        <p:txBody>
          <a:bodyPr spcFirstLastPara="1" wrap="square" lIns="91425" tIns="91425" rIns="91425" bIns="91425" anchor="t" anchorCtr="0">
            <a:noAutofit/>
          </a:bodyPr>
          <a:lstStyle/>
          <a:p>
            <a:r>
              <a:rPr lang="en-US" sz="900" dirty="0">
                <a:latin typeface="Roboto" panose="020B0604020202020204" charset="0"/>
                <a:ea typeface="Roboto" panose="020B0604020202020204" charset="0"/>
              </a:rPr>
              <a:t>SELECT </a:t>
            </a:r>
            <a:r>
              <a:rPr lang="en-US" sz="900" dirty="0" err="1" smtClean="0">
                <a:latin typeface="Roboto" panose="020B0604020202020204" charset="0"/>
                <a:ea typeface="Roboto" panose="020B0604020202020204" charset="0"/>
              </a:rPr>
              <a:t>q.user_id</a:t>
            </a:r>
            <a:r>
              <a:rPr lang="en-US" sz="900" dirty="0" smtClean="0">
                <a:latin typeface="Roboto" panose="020B0604020202020204" charset="0"/>
                <a:ea typeface="Roboto" panose="020B0604020202020204" charset="0"/>
              </a:rPr>
              <a:t>,</a:t>
            </a:r>
            <a:r>
              <a:rPr lang="en-US" sz="900" dirty="0">
                <a:latin typeface="Roboto" panose="020B0604020202020204" charset="0"/>
                <a:ea typeface="Roboto" panose="020B0604020202020204" charset="0"/>
              </a:rPr>
              <a:t> </a:t>
            </a:r>
            <a:r>
              <a:rPr lang="en-US" sz="900" dirty="0" smtClean="0">
                <a:latin typeface="Roboto" panose="020B0604020202020204" charset="0"/>
                <a:ea typeface="Roboto" panose="020B0604020202020204" charset="0"/>
              </a:rPr>
              <a:t> </a:t>
            </a:r>
          </a:p>
          <a:p>
            <a:r>
              <a:rPr lang="en-US" sz="900" dirty="0" smtClean="0">
                <a:latin typeface="Roboto" panose="020B0604020202020204" charset="0"/>
                <a:ea typeface="Roboto" panose="020B0604020202020204" charset="0"/>
              </a:rPr>
              <a:t>               </a:t>
            </a:r>
            <a:r>
              <a:rPr lang="en-US" sz="900" dirty="0" err="1" smtClean="0">
                <a:latin typeface="Roboto" panose="020B0604020202020204" charset="0"/>
                <a:ea typeface="Roboto" panose="020B0604020202020204" charset="0"/>
              </a:rPr>
              <a:t>h.user_id</a:t>
            </a:r>
            <a:r>
              <a:rPr lang="en-US" sz="900" dirty="0">
                <a:latin typeface="Roboto" panose="020B0604020202020204" charset="0"/>
                <a:ea typeface="Roboto" panose="020B0604020202020204" charset="0"/>
              </a:rPr>
              <a:t> IS NOT NULL AS '</a:t>
            </a:r>
            <a:r>
              <a:rPr lang="en-US" sz="900" dirty="0" err="1">
                <a:latin typeface="Roboto" panose="020B0604020202020204" charset="0"/>
                <a:ea typeface="Roboto" panose="020B0604020202020204" charset="0"/>
              </a:rPr>
              <a:t>is_home_try_on</a:t>
            </a:r>
            <a:r>
              <a:rPr lang="en-US" sz="900" dirty="0">
                <a:latin typeface="Roboto" panose="020B0604020202020204" charset="0"/>
                <a:ea typeface="Roboto" panose="020B0604020202020204" charset="0"/>
              </a:rPr>
              <a:t>', </a:t>
            </a:r>
            <a:endParaRPr lang="en-US" sz="900" dirty="0" smtClean="0">
              <a:latin typeface="Roboto" panose="020B0604020202020204" charset="0"/>
              <a:ea typeface="Roboto" panose="020B0604020202020204" charset="0"/>
            </a:endParaRPr>
          </a:p>
          <a:p>
            <a:r>
              <a:rPr lang="en-US" sz="900" dirty="0" smtClean="0">
                <a:latin typeface="Roboto" panose="020B0604020202020204" charset="0"/>
                <a:ea typeface="Roboto" panose="020B0604020202020204" charset="0"/>
              </a:rPr>
              <a:t>               CAST(</a:t>
            </a:r>
            <a:r>
              <a:rPr lang="en-US" sz="900" dirty="0" err="1" smtClean="0">
                <a:latin typeface="Roboto" panose="020B0604020202020204" charset="0"/>
                <a:ea typeface="Roboto" panose="020B0604020202020204" charset="0"/>
              </a:rPr>
              <a:t>h.number_of_pairs</a:t>
            </a:r>
            <a:r>
              <a:rPr lang="en-US" sz="900" dirty="0">
                <a:latin typeface="Roboto" panose="020B0604020202020204" charset="0"/>
                <a:ea typeface="Roboto" panose="020B0604020202020204" charset="0"/>
              </a:rPr>
              <a:t> AS INTEGER) AS '</a:t>
            </a:r>
            <a:r>
              <a:rPr lang="en-US" sz="900" dirty="0" err="1">
                <a:latin typeface="Roboto" panose="020B0604020202020204" charset="0"/>
                <a:ea typeface="Roboto" panose="020B0604020202020204" charset="0"/>
              </a:rPr>
              <a:t>number_of_pairs</a:t>
            </a:r>
            <a:r>
              <a:rPr lang="en-US" sz="900" dirty="0">
                <a:latin typeface="Roboto" panose="020B0604020202020204" charset="0"/>
                <a:ea typeface="Roboto" panose="020B0604020202020204" charset="0"/>
              </a:rPr>
              <a:t>', </a:t>
            </a:r>
            <a:endParaRPr lang="en-US" sz="900" dirty="0" smtClean="0">
              <a:latin typeface="Roboto" panose="020B0604020202020204" charset="0"/>
              <a:ea typeface="Roboto" panose="020B0604020202020204" charset="0"/>
            </a:endParaRPr>
          </a:p>
          <a:p>
            <a:r>
              <a:rPr lang="en-US" sz="900" dirty="0" smtClean="0">
                <a:latin typeface="Roboto" panose="020B0604020202020204" charset="0"/>
                <a:ea typeface="Roboto" panose="020B0604020202020204" charset="0"/>
              </a:rPr>
              <a:t>               </a:t>
            </a:r>
            <a:r>
              <a:rPr lang="en-US" sz="900" dirty="0" err="1" smtClean="0">
                <a:latin typeface="Roboto" panose="020B0604020202020204" charset="0"/>
                <a:ea typeface="Roboto" panose="020B0604020202020204" charset="0"/>
              </a:rPr>
              <a:t>p.user_id</a:t>
            </a:r>
            <a:r>
              <a:rPr lang="en-US" sz="900" dirty="0">
                <a:latin typeface="Roboto" panose="020B0604020202020204" charset="0"/>
                <a:ea typeface="Roboto" panose="020B0604020202020204" charset="0"/>
              </a:rPr>
              <a:t> IS NOT NULL AS '</a:t>
            </a:r>
            <a:r>
              <a:rPr lang="en-US" sz="900" dirty="0" err="1">
                <a:latin typeface="Roboto" panose="020B0604020202020204" charset="0"/>
                <a:ea typeface="Roboto" panose="020B0604020202020204" charset="0"/>
              </a:rPr>
              <a:t>is_purshase</a:t>
            </a:r>
            <a:r>
              <a:rPr lang="en-US" sz="900" dirty="0">
                <a:latin typeface="Roboto" panose="020B0604020202020204" charset="0"/>
                <a:ea typeface="Roboto" panose="020B0604020202020204" charset="0"/>
              </a:rPr>
              <a:t>'</a:t>
            </a:r>
          </a:p>
          <a:p>
            <a:r>
              <a:rPr lang="en-US" sz="900" dirty="0">
                <a:latin typeface="Roboto" panose="020B0604020202020204" charset="0"/>
                <a:ea typeface="Roboto" panose="020B0604020202020204" charset="0"/>
              </a:rPr>
              <a:t>FROM quiz AS 'q'</a:t>
            </a:r>
          </a:p>
          <a:p>
            <a:r>
              <a:rPr lang="en-US" sz="900" dirty="0">
                <a:latin typeface="Roboto" panose="020B0604020202020204" charset="0"/>
                <a:ea typeface="Roboto" panose="020B0604020202020204" charset="0"/>
              </a:rPr>
              <a:t>LEFT JOIN </a:t>
            </a:r>
            <a:r>
              <a:rPr lang="en-US" sz="900" dirty="0" err="1">
                <a:latin typeface="Roboto" panose="020B0604020202020204" charset="0"/>
                <a:ea typeface="Roboto" panose="020B0604020202020204" charset="0"/>
              </a:rPr>
              <a:t>home_try_on</a:t>
            </a:r>
            <a:r>
              <a:rPr lang="en-US" sz="900" dirty="0">
                <a:latin typeface="Roboto" panose="020B0604020202020204" charset="0"/>
                <a:ea typeface="Roboto" panose="020B0604020202020204" charset="0"/>
              </a:rPr>
              <a:t> AS 'h'</a:t>
            </a:r>
          </a:p>
          <a:p>
            <a:r>
              <a:rPr lang="en-US" sz="900" dirty="0" smtClean="0">
                <a:latin typeface="Roboto" panose="020B0604020202020204" charset="0"/>
                <a:ea typeface="Roboto" panose="020B0604020202020204" charset="0"/>
              </a:rPr>
              <a:t>          ON</a:t>
            </a:r>
            <a:r>
              <a:rPr lang="en-US" sz="900" dirty="0">
                <a:latin typeface="Roboto" panose="020B0604020202020204" charset="0"/>
                <a:ea typeface="Roboto" panose="020B0604020202020204" charset="0"/>
              </a:rPr>
              <a:t> </a:t>
            </a:r>
            <a:r>
              <a:rPr lang="en-US" sz="900" dirty="0" err="1">
                <a:latin typeface="Roboto" panose="020B0604020202020204" charset="0"/>
                <a:ea typeface="Roboto" panose="020B0604020202020204" charset="0"/>
              </a:rPr>
              <a:t>q.user_id</a:t>
            </a:r>
            <a:r>
              <a:rPr lang="en-US" sz="900" dirty="0">
                <a:latin typeface="Roboto" panose="020B0604020202020204" charset="0"/>
                <a:ea typeface="Roboto" panose="020B0604020202020204" charset="0"/>
              </a:rPr>
              <a:t> = </a:t>
            </a:r>
            <a:r>
              <a:rPr lang="en-US" sz="900" dirty="0" err="1">
                <a:latin typeface="Roboto" panose="020B0604020202020204" charset="0"/>
                <a:ea typeface="Roboto" panose="020B0604020202020204" charset="0"/>
              </a:rPr>
              <a:t>h.user_id</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LEFT JOIN purchase AS 'p'</a:t>
            </a:r>
          </a:p>
          <a:p>
            <a:r>
              <a:rPr lang="en-US" sz="900" dirty="0" smtClean="0">
                <a:latin typeface="Roboto" panose="020B0604020202020204" charset="0"/>
                <a:ea typeface="Roboto" panose="020B0604020202020204" charset="0"/>
              </a:rPr>
              <a:t>          ON</a:t>
            </a:r>
            <a:r>
              <a:rPr lang="en-US" sz="900" dirty="0">
                <a:latin typeface="Roboto" panose="020B0604020202020204" charset="0"/>
                <a:ea typeface="Roboto" panose="020B0604020202020204" charset="0"/>
              </a:rPr>
              <a:t> </a:t>
            </a:r>
            <a:r>
              <a:rPr lang="en-US" sz="900" dirty="0" err="1">
                <a:latin typeface="Roboto" panose="020B0604020202020204" charset="0"/>
                <a:ea typeface="Roboto" panose="020B0604020202020204" charset="0"/>
              </a:rPr>
              <a:t>h.user_id</a:t>
            </a:r>
            <a:r>
              <a:rPr lang="en-US" sz="900" dirty="0">
                <a:latin typeface="Roboto" panose="020B0604020202020204" charset="0"/>
                <a:ea typeface="Roboto" panose="020B0604020202020204" charset="0"/>
              </a:rPr>
              <a:t> = </a:t>
            </a:r>
            <a:r>
              <a:rPr lang="en-US" sz="900" dirty="0" err="1">
                <a:latin typeface="Roboto" panose="020B0604020202020204" charset="0"/>
                <a:ea typeface="Roboto" panose="020B0604020202020204" charset="0"/>
              </a:rPr>
              <a:t>p.user_id</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LIMIT </a:t>
            </a:r>
            <a:r>
              <a:rPr lang="en-US" sz="900" dirty="0" smtClean="0">
                <a:latin typeface="Roboto" panose="020B0604020202020204" charset="0"/>
                <a:ea typeface="Roboto" panose="020B0604020202020204" charset="0"/>
              </a:rPr>
              <a:t>5;</a:t>
            </a:r>
            <a:endParaRPr lang="en-US" sz="900" dirty="0">
              <a:latin typeface="Roboto" panose="020B0604020202020204" charset="0"/>
              <a:ea typeface="Roboto" panose="020B0604020202020204" charset="0"/>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5"/>
            <a:ext cx="4920900" cy="160752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lvl="0">
              <a:lnSpc>
                <a:spcPct val="115000"/>
              </a:lnSpc>
              <a:buSzPts val="1200"/>
            </a:pPr>
            <a:r>
              <a:rPr lang="en" sz="1200" dirty="0" smtClean="0">
                <a:latin typeface="Roboto"/>
                <a:ea typeface="Roboto"/>
                <a:cs typeface="Roboto"/>
                <a:sym typeface="Roboto"/>
              </a:rPr>
              <a:t>Combining </a:t>
            </a:r>
            <a:r>
              <a:rPr lang="en" sz="1200" dirty="0">
                <a:latin typeface="Roboto"/>
                <a:ea typeface="Roboto"/>
                <a:cs typeface="Roboto"/>
                <a:sym typeface="Roboto"/>
              </a:rPr>
              <a:t>three tables: </a:t>
            </a:r>
            <a:r>
              <a:rPr lang="en" sz="1200" dirty="0" smtClean="0">
                <a:latin typeface="Roboto"/>
                <a:ea typeface="Roboto"/>
                <a:cs typeface="Roboto"/>
                <a:sym typeface="Roboto"/>
              </a:rPr>
              <a:t>‘quiz’, ‘home_try_on’ </a:t>
            </a:r>
            <a:r>
              <a:rPr lang="en" sz="1200" dirty="0">
                <a:latin typeface="Roboto"/>
                <a:ea typeface="Roboto"/>
                <a:cs typeface="Roboto"/>
                <a:sym typeface="Roboto"/>
              </a:rPr>
              <a:t>and </a:t>
            </a:r>
            <a:r>
              <a:rPr lang="en" sz="1200" dirty="0" smtClean="0">
                <a:latin typeface="Roboto"/>
                <a:ea typeface="Roboto"/>
                <a:cs typeface="Roboto"/>
                <a:sym typeface="Roboto"/>
              </a:rPr>
              <a:t>‘purchase’ </a:t>
            </a:r>
            <a:r>
              <a:rPr lang="en" sz="1200" dirty="0">
                <a:latin typeface="Roboto"/>
                <a:ea typeface="Roboto"/>
                <a:cs typeface="Roboto"/>
                <a:sym typeface="Roboto"/>
              </a:rPr>
              <a:t>using LEFT JOIN on user_id</a:t>
            </a:r>
            <a:r>
              <a:rPr lang="en" sz="1200" dirty="0" smtClean="0">
                <a:latin typeface="Roboto"/>
                <a:ea typeface="Roboto"/>
                <a:cs typeface="Roboto"/>
                <a:sym typeface="Roboto"/>
              </a:rPr>
              <a:t>.</a:t>
            </a:r>
          </a:p>
          <a:p>
            <a:pPr marL="152400" lvl="0">
              <a:lnSpc>
                <a:spcPct val="115000"/>
              </a:lnSpc>
              <a:buSzPts val="1200"/>
            </a:pPr>
            <a:endParaRPr lang="en-US" sz="1200" dirty="0" smtClean="0">
              <a:latin typeface="Roboto"/>
              <a:ea typeface="Roboto"/>
              <a:cs typeface="Roboto"/>
              <a:sym typeface="Roboto"/>
            </a:endParaRPr>
          </a:p>
          <a:p>
            <a:pPr marL="152400" lvl="0">
              <a:lnSpc>
                <a:spcPct val="115000"/>
              </a:lnSpc>
              <a:buSzPts val="1200"/>
            </a:pPr>
            <a:r>
              <a:rPr lang="en-US" sz="1200" dirty="0" smtClean="0">
                <a:latin typeface="Roboto"/>
                <a:ea typeface="Roboto"/>
                <a:cs typeface="Roboto"/>
                <a:sym typeface="Roboto"/>
              </a:rPr>
              <a:t>Columns </a:t>
            </a:r>
            <a:r>
              <a:rPr lang="en-US" sz="1200" dirty="0" smtClean="0">
                <a:latin typeface="Roboto"/>
                <a:ea typeface="Roboto"/>
                <a:cs typeface="Roboto"/>
                <a:sym typeface="Roboto"/>
              </a:rPr>
              <a:t>‘</a:t>
            </a:r>
            <a:r>
              <a:rPr lang="en-US" sz="1200" dirty="0" err="1" smtClean="0">
                <a:latin typeface="Roboto"/>
                <a:ea typeface="Roboto"/>
                <a:cs typeface="Roboto"/>
                <a:sym typeface="Roboto"/>
              </a:rPr>
              <a:t>is_home_try_on</a:t>
            </a:r>
            <a:r>
              <a:rPr lang="en-US" sz="1200" dirty="0" smtClean="0">
                <a:latin typeface="Roboto"/>
                <a:ea typeface="Roboto"/>
                <a:cs typeface="Roboto"/>
                <a:sym typeface="Roboto"/>
              </a:rPr>
              <a:t>’ and ‘</a:t>
            </a:r>
            <a:r>
              <a:rPr lang="en-US" sz="1200" dirty="0" err="1" smtClean="0">
                <a:latin typeface="Roboto"/>
                <a:ea typeface="Roboto"/>
                <a:cs typeface="Roboto"/>
                <a:sym typeface="Roboto"/>
              </a:rPr>
              <a:t>is_purchase</a:t>
            </a:r>
            <a:r>
              <a:rPr lang="en-US" sz="1200" dirty="0" smtClean="0">
                <a:latin typeface="Roboto"/>
                <a:ea typeface="Roboto"/>
                <a:cs typeface="Roboto"/>
                <a:sym typeface="Roboto"/>
              </a:rPr>
              <a:t>’: 0 represents False, 1 represents True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268547776"/>
              </p:ext>
            </p:extLst>
          </p:nvPr>
        </p:nvGraphicFramePr>
        <p:xfrm>
          <a:off x="177975" y="2879950"/>
          <a:ext cx="8872026" cy="2179728"/>
        </p:xfrm>
        <a:graphic>
          <a:graphicData uri="http://schemas.openxmlformats.org/drawingml/2006/table">
            <a:tbl>
              <a:tblPr>
                <a:noFill/>
                <a:tableStyleId>{8628B589-4659-4227-9C68-565DD4A46BFE}</a:tableStyleId>
              </a:tblPr>
              <a:tblGrid>
                <a:gridCol w="3213039">
                  <a:extLst>
                    <a:ext uri="{9D8B030D-6E8A-4147-A177-3AD203B41FA5}">
                      <a16:colId xmlns:a16="http://schemas.microsoft.com/office/drawing/2014/main" val="20000"/>
                    </a:ext>
                  </a:extLst>
                </a:gridCol>
                <a:gridCol w="1135751">
                  <a:extLst>
                    <a:ext uri="{9D8B030D-6E8A-4147-A177-3AD203B41FA5}">
                      <a16:colId xmlns:a16="http://schemas.microsoft.com/office/drawing/2014/main" val="20001"/>
                    </a:ext>
                  </a:extLst>
                </a:gridCol>
                <a:gridCol w="2441846">
                  <a:extLst>
                    <a:ext uri="{9D8B030D-6E8A-4147-A177-3AD203B41FA5}">
                      <a16:colId xmlns:a16="http://schemas.microsoft.com/office/drawing/2014/main" val="2595269014"/>
                    </a:ext>
                  </a:extLst>
                </a:gridCol>
                <a:gridCol w="2081390">
                  <a:extLst>
                    <a:ext uri="{9D8B030D-6E8A-4147-A177-3AD203B41FA5}">
                      <a16:colId xmlns:a16="http://schemas.microsoft.com/office/drawing/2014/main" val="20002"/>
                    </a:ext>
                  </a:extLst>
                </a:gridCol>
              </a:tblGrid>
              <a:tr h="363288">
                <a:tc>
                  <a:txBody>
                    <a:bodyPr/>
                    <a:lstStyle/>
                    <a:p>
                      <a:pPr algn="ctr"/>
                      <a:r>
                        <a:rPr lang="en-US" sz="1000" b="1" dirty="0" err="1">
                          <a:solidFill>
                            <a:schemeClr val="bg1"/>
                          </a:solidFill>
                          <a:latin typeface="Roboto" panose="020B0604020202020204" charset="0"/>
                          <a:ea typeface="Roboto" panose="020B0604020202020204" charset="0"/>
                        </a:rPr>
                        <a:t>user_id</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is_home_try_on</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number_of_pairs</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is_purshase</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extLst>
                  <a:ext uri="{0D108BD9-81ED-4DB2-BD59-A6C34878D82A}">
                    <a16:rowId xmlns:a16="http://schemas.microsoft.com/office/drawing/2014/main" val="10000"/>
                  </a:ext>
                </a:extLst>
              </a:tr>
              <a:tr h="363288">
                <a:tc>
                  <a:txBody>
                    <a:bodyPr/>
                    <a:lstStyle/>
                    <a:p>
                      <a:r>
                        <a:rPr lang="en-US" sz="1000">
                          <a:latin typeface="Roboto" panose="020B0604020202020204" charset="0"/>
                          <a:ea typeface="Roboto" panose="020B0604020202020204" charset="0"/>
                        </a:rPr>
                        <a:t>4e8118dc-bb3d-49bf-85fc-cca8d83232ac</a:t>
                      </a:r>
                    </a:p>
                  </a:txBody>
                  <a:tcPr anchor="ctr"/>
                </a:tc>
                <a:tc>
                  <a:txBody>
                    <a:bodyPr/>
                    <a:lstStyle/>
                    <a:p>
                      <a:pPr algn="ctr"/>
                      <a:r>
                        <a:rPr lang="en-US" sz="1000" dirty="0">
                          <a:latin typeface="Roboto" panose="020B0604020202020204" charset="0"/>
                          <a:ea typeface="Roboto" panose="020B0604020202020204" charset="0"/>
                        </a:rPr>
                        <a:t>1</a:t>
                      </a:r>
                    </a:p>
                  </a:txBody>
                  <a:tcPr anchor="ctr"/>
                </a:tc>
                <a:tc>
                  <a:txBody>
                    <a:bodyPr/>
                    <a:lstStyle/>
                    <a:p>
                      <a:pPr algn="ctr"/>
                      <a:r>
                        <a:rPr lang="en-US" sz="1000" dirty="0">
                          <a:latin typeface="Roboto" panose="020B0604020202020204" charset="0"/>
                          <a:ea typeface="Roboto" panose="020B0604020202020204" charset="0"/>
                        </a:rPr>
                        <a:t>3</a:t>
                      </a:r>
                    </a:p>
                  </a:txBody>
                  <a:tcPr anchor="ctr"/>
                </a:tc>
                <a:tc>
                  <a:txBody>
                    <a:bodyPr/>
                    <a:lstStyle/>
                    <a:p>
                      <a:pPr algn="ctr"/>
                      <a:r>
                        <a:rPr lang="en-US" sz="1000" dirty="0">
                          <a:latin typeface="Roboto" panose="020B0604020202020204" charset="0"/>
                          <a:ea typeface="Roboto" panose="020B0604020202020204" charset="0"/>
                        </a:rPr>
                        <a:t>0</a:t>
                      </a:r>
                    </a:p>
                  </a:txBody>
                  <a:tcPr anchor="ctr"/>
                </a:tc>
                <a:extLst>
                  <a:ext uri="{0D108BD9-81ED-4DB2-BD59-A6C34878D82A}">
                    <a16:rowId xmlns:a16="http://schemas.microsoft.com/office/drawing/2014/main" val="10001"/>
                  </a:ext>
                </a:extLst>
              </a:tr>
              <a:tr h="363288">
                <a:tc>
                  <a:txBody>
                    <a:bodyPr/>
                    <a:lstStyle/>
                    <a:p>
                      <a:r>
                        <a:rPr lang="en-US" sz="1000">
                          <a:latin typeface="Roboto" panose="020B0604020202020204" charset="0"/>
                          <a:ea typeface="Roboto" panose="020B0604020202020204" charset="0"/>
                        </a:rPr>
                        <a:t>291f1cca-e507-48be-b063-002b14906468</a:t>
                      </a:r>
                    </a:p>
                  </a:txBody>
                  <a:tcPr anchor="ctr"/>
                </a:tc>
                <a:tc>
                  <a:txBody>
                    <a:bodyPr/>
                    <a:lstStyle/>
                    <a:p>
                      <a:pPr algn="ctr"/>
                      <a:r>
                        <a:rPr lang="en-US" sz="1000" dirty="0">
                          <a:latin typeface="Roboto" panose="020B0604020202020204" charset="0"/>
                          <a:ea typeface="Roboto" panose="020B0604020202020204" charset="0"/>
                        </a:rPr>
                        <a:t>1</a:t>
                      </a:r>
                    </a:p>
                  </a:txBody>
                  <a:tcPr anchor="ctr"/>
                </a:tc>
                <a:tc>
                  <a:txBody>
                    <a:bodyPr/>
                    <a:lstStyle/>
                    <a:p>
                      <a:pPr algn="ctr"/>
                      <a:r>
                        <a:rPr lang="en-US" sz="1000" dirty="0">
                          <a:latin typeface="Roboto" panose="020B0604020202020204" charset="0"/>
                          <a:ea typeface="Roboto" panose="020B0604020202020204" charset="0"/>
                        </a:rPr>
                        <a:t>3</a:t>
                      </a:r>
                    </a:p>
                  </a:txBody>
                  <a:tcPr anchor="ctr"/>
                </a:tc>
                <a:tc>
                  <a:txBody>
                    <a:bodyPr/>
                    <a:lstStyle/>
                    <a:p>
                      <a:pPr algn="ctr"/>
                      <a:r>
                        <a:rPr lang="en-US" sz="1000" dirty="0">
                          <a:latin typeface="Roboto" panose="020B0604020202020204" charset="0"/>
                          <a:ea typeface="Roboto" panose="020B0604020202020204" charset="0"/>
                        </a:rPr>
                        <a:t>1</a:t>
                      </a:r>
                    </a:p>
                  </a:txBody>
                  <a:tcPr anchor="ctr"/>
                </a:tc>
                <a:extLst>
                  <a:ext uri="{0D108BD9-81ED-4DB2-BD59-A6C34878D82A}">
                    <a16:rowId xmlns:a16="http://schemas.microsoft.com/office/drawing/2014/main" val="10002"/>
                  </a:ext>
                </a:extLst>
              </a:tr>
              <a:tr h="363288">
                <a:tc>
                  <a:txBody>
                    <a:bodyPr/>
                    <a:lstStyle/>
                    <a:p>
                      <a:r>
                        <a:rPr lang="en-US" sz="1000">
                          <a:latin typeface="Roboto" panose="020B0604020202020204" charset="0"/>
                          <a:ea typeface="Roboto" panose="020B0604020202020204" charset="0"/>
                        </a:rPr>
                        <a:t>75122300-0736-4087-b6d8-c0c5373a1a04</a:t>
                      </a:r>
                    </a:p>
                  </a:txBody>
                  <a:tcPr anchor="ctr"/>
                </a:tc>
                <a:tc>
                  <a:txBody>
                    <a:bodyPr/>
                    <a:lstStyle/>
                    <a:p>
                      <a:pPr algn="ctr"/>
                      <a:r>
                        <a:rPr lang="en-US" sz="1000" dirty="0">
                          <a:latin typeface="Roboto" panose="020B0604020202020204" charset="0"/>
                          <a:ea typeface="Roboto" panose="020B0604020202020204" charset="0"/>
                        </a:rPr>
                        <a:t>0</a:t>
                      </a:r>
                    </a:p>
                  </a:txBody>
                  <a:tcPr anchor="ctr"/>
                </a:tc>
                <a:tc>
                  <a:txBody>
                    <a:bodyPr/>
                    <a:lstStyle/>
                    <a:p>
                      <a:pPr algn="ctr"/>
                      <a:r>
                        <a:rPr lang="en-US" sz="1000" dirty="0" smtClean="0">
                          <a:latin typeface="Roboto" panose="020B0604020202020204" charset="0"/>
                          <a:ea typeface="Roboto" panose="020B0604020202020204" charset="0"/>
                        </a:rPr>
                        <a:t>0</a:t>
                      </a:r>
                      <a:endParaRPr lang="en-US" sz="1000" dirty="0">
                        <a:latin typeface="Roboto" panose="020B0604020202020204" charset="0"/>
                        <a:ea typeface="Roboto" panose="020B0604020202020204" charset="0"/>
                      </a:endParaRPr>
                    </a:p>
                  </a:txBody>
                  <a:tcPr anchor="ctr"/>
                </a:tc>
                <a:tc>
                  <a:txBody>
                    <a:bodyPr/>
                    <a:lstStyle/>
                    <a:p>
                      <a:pPr algn="ctr"/>
                      <a:r>
                        <a:rPr lang="en-US" sz="1000" dirty="0">
                          <a:latin typeface="Roboto" panose="020B0604020202020204" charset="0"/>
                          <a:ea typeface="Roboto" panose="020B0604020202020204" charset="0"/>
                        </a:rPr>
                        <a:t>0</a:t>
                      </a:r>
                    </a:p>
                  </a:txBody>
                  <a:tcPr anchor="ctr"/>
                </a:tc>
                <a:extLst>
                  <a:ext uri="{0D108BD9-81ED-4DB2-BD59-A6C34878D82A}">
                    <a16:rowId xmlns:a16="http://schemas.microsoft.com/office/drawing/2014/main" val="10003"/>
                  </a:ext>
                </a:extLst>
              </a:tr>
              <a:tr h="363288">
                <a:tc>
                  <a:txBody>
                    <a:bodyPr/>
                    <a:lstStyle/>
                    <a:p>
                      <a:r>
                        <a:rPr lang="en-US" sz="1000">
                          <a:latin typeface="Roboto" panose="020B0604020202020204" charset="0"/>
                          <a:ea typeface="Roboto" panose="020B0604020202020204" charset="0"/>
                        </a:rPr>
                        <a:t>75bc6ebd-40cd-4e1d-a301-27ddd93b12e2</a:t>
                      </a:r>
                    </a:p>
                  </a:txBody>
                  <a:tcPr anchor="ctr"/>
                </a:tc>
                <a:tc>
                  <a:txBody>
                    <a:bodyPr/>
                    <a:lstStyle/>
                    <a:p>
                      <a:pPr algn="ctr"/>
                      <a:r>
                        <a:rPr lang="en-US" sz="1000">
                          <a:latin typeface="Roboto" panose="020B0604020202020204" charset="0"/>
                          <a:ea typeface="Roboto" panose="020B0604020202020204" charset="0"/>
                        </a:rPr>
                        <a:t>1</a:t>
                      </a:r>
                    </a:p>
                  </a:txBody>
                  <a:tcPr anchor="ctr"/>
                </a:tc>
                <a:tc>
                  <a:txBody>
                    <a:bodyPr/>
                    <a:lstStyle/>
                    <a:p>
                      <a:pPr algn="ctr"/>
                      <a:r>
                        <a:rPr lang="en-US" sz="1000" dirty="0">
                          <a:latin typeface="Roboto" panose="020B0604020202020204" charset="0"/>
                          <a:ea typeface="Roboto" panose="020B0604020202020204" charset="0"/>
                        </a:rPr>
                        <a:t>5</a:t>
                      </a:r>
                    </a:p>
                  </a:txBody>
                  <a:tcPr anchor="ctr"/>
                </a:tc>
                <a:tc>
                  <a:txBody>
                    <a:bodyPr/>
                    <a:lstStyle/>
                    <a:p>
                      <a:pPr algn="ctr"/>
                      <a:r>
                        <a:rPr lang="en-US" sz="1000" dirty="0">
                          <a:latin typeface="Roboto" panose="020B0604020202020204" charset="0"/>
                          <a:ea typeface="Roboto" panose="020B0604020202020204" charset="0"/>
                        </a:rPr>
                        <a:t>0</a:t>
                      </a:r>
                    </a:p>
                  </a:txBody>
                  <a:tcPr anchor="ctr"/>
                </a:tc>
                <a:extLst>
                  <a:ext uri="{0D108BD9-81ED-4DB2-BD59-A6C34878D82A}">
                    <a16:rowId xmlns:a16="http://schemas.microsoft.com/office/drawing/2014/main" val="10004"/>
                  </a:ext>
                </a:extLst>
              </a:tr>
              <a:tr h="363288">
                <a:tc>
                  <a:txBody>
                    <a:bodyPr/>
                    <a:lstStyle/>
                    <a:p>
                      <a:r>
                        <a:rPr lang="en-US" sz="1000">
                          <a:latin typeface="Roboto" panose="020B0604020202020204" charset="0"/>
                          <a:ea typeface="Roboto" panose="020B0604020202020204" charset="0"/>
                        </a:rPr>
                        <a:t>ce965c4d-7a2b-4db6-9847-601747fa7812</a:t>
                      </a:r>
                    </a:p>
                  </a:txBody>
                  <a:tcPr anchor="ctr"/>
                </a:tc>
                <a:tc>
                  <a:txBody>
                    <a:bodyPr/>
                    <a:lstStyle/>
                    <a:p>
                      <a:pPr algn="ctr"/>
                      <a:r>
                        <a:rPr lang="en-US" sz="1000">
                          <a:latin typeface="Roboto" panose="020B0604020202020204" charset="0"/>
                          <a:ea typeface="Roboto" panose="020B0604020202020204" charset="0"/>
                        </a:rPr>
                        <a:t>1</a:t>
                      </a:r>
                    </a:p>
                  </a:txBody>
                  <a:tcPr anchor="ctr"/>
                </a:tc>
                <a:tc>
                  <a:txBody>
                    <a:bodyPr/>
                    <a:lstStyle/>
                    <a:p>
                      <a:pPr algn="ctr"/>
                      <a:r>
                        <a:rPr lang="en-US" sz="1000" dirty="0">
                          <a:latin typeface="Roboto" panose="020B0604020202020204" charset="0"/>
                          <a:ea typeface="Roboto" panose="020B0604020202020204" charset="0"/>
                        </a:rPr>
                        <a:t>3</a:t>
                      </a:r>
                    </a:p>
                  </a:txBody>
                  <a:tcPr anchor="ctr"/>
                </a:tc>
                <a:tc>
                  <a:txBody>
                    <a:bodyPr/>
                    <a:lstStyle/>
                    <a:p>
                      <a:pPr algn="ctr"/>
                      <a:r>
                        <a:rPr lang="en-US" sz="1000" dirty="0">
                          <a:latin typeface="Roboto" panose="020B0604020202020204" charset="0"/>
                          <a:ea typeface="Roboto" panose="020B0604020202020204" charset="0"/>
                        </a:rPr>
                        <a:t>1</a:t>
                      </a:r>
                    </a:p>
                  </a:txBody>
                  <a:tcPr anchor="ctr"/>
                </a:tc>
                <a:extLst>
                  <a:ext uri="{0D108BD9-81ED-4DB2-BD59-A6C34878D82A}">
                    <a16:rowId xmlns:a16="http://schemas.microsoft.com/office/drawing/2014/main" val="1455330909"/>
                  </a:ext>
                </a:extLst>
              </a:tr>
            </a:tbl>
          </a:graphicData>
        </a:graphic>
      </p:graphicFrame>
    </p:spTree>
    <p:extLst>
      <p:ext uri="{BB962C8B-B14F-4D97-AF65-F5344CB8AC3E}">
        <p14:creationId xmlns:p14="http://schemas.microsoft.com/office/powerpoint/2010/main" val="3942248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177976" y="292625"/>
            <a:ext cx="8654324" cy="8376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400" b="1" dirty="0" smtClean="0">
                <a:solidFill>
                  <a:srgbClr val="295269"/>
                </a:solidFill>
                <a:latin typeface="Roboto"/>
                <a:ea typeface="Roboto"/>
                <a:cs typeface="Roboto"/>
                <a:sym typeface="Roboto"/>
              </a:rPr>
              <a:t>2</a:t>
            </a:r>
            <a:r>
              <a:rPr kumimoji="0" lang="en" sz="2400" b="1" i="0" u="none" strike="noStrike" kern="0" cap="none" spc="0" normalizeH="0" baseline="0" noProof="0" dirty="0" smtClean="0">
                <a:ln>
                  <a:noFill/>
                </a:ln>
                <a:solidFill>
                  <a:srgbClr val="295269"/>
                </a:solidFill>
                <a:effectLst/>
                <a:uLnTx/>
                <a:uFillTx/>
                <a:latin typeface="Roboto"/>
                <a:ea typeface="Roboto"/>
                <a:cs typeface="Roboto"/>
                <a:sym typeface="Roboto"/>
              </a:rPr>
              <a:t>.2 Conversion Rates</a:t>
            </a:r>
            <a:endParaRPr kumimoji="0" sz="24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177976" y="1201324"/>
            <a:ext cx="4651933" cy="253997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R="0" lvl="0" algn="l" defTabSz="914400" rtl="0" eaLnBrk="1" fontAlgn="auto" latinLnBrk="0" hangingPunct="1">
              <a:lnSpc>
                <a:spcPct val="115000"/>
              </a:lnSpc>
              <a:spcBef>
                <a:spcPts val="0"/>
              </a:spcBef>
              <a:spcAft>
                <a:spcPts val="0"/>
              </a:spcAft>
              <a:buClr>
                <a:srgbClr val="000000"/>
              </a:buClr>
              <a:buSzPts val="1200"/>
              <a:tabLst/>
              <a:defRPr/>
            </a:pPr>
            <a:r>
              <a:rPr kumimoji="0" lang="en" sz="1200" b="0" i="0" u="none" strike="noStrike" kern="0" cap="none" spc="0" normalizeH="0" baseline="0" noProof="0" dirty="0" smtClean="0">
                <a:ln>
                  <a:noFill/>
                </a:ln>
                <a:solidFill>
                  <a:srgbClr val="000000"/>
                </a:solidFill>
                <a:effectLst/>
                <a:uLnTx/>
                <a:uFillTx/>
                <a:latin typeface="Roboto"/>
                <a:ea typeface="Roboto"/>
                <a:cs typeface="Roboto"/>
                <a:sym typeface="Roboto"/>
              </a:rPr>
              <a:t>Comparing convertion rate between steps:</a:t>
            </a:r>
          </a:p>
          <a:p>
            <a:pPr marR="0" lvl="0" algn="l" defTabSz="914400" rtl="0" eaLnBrk="1" fontAlgn="auto" latinLnBrk="0" hangingPunct="1">
              <a:lnSpc>
                <a:spcPct val="115000"/>
              </a:lnSpc>
              <a:spcBef>
                <a:spcPts val="0"/>
              </a:spcBef>
              <a:spcAft>
                <a:spcPts val="0"/>
              </a:spcAft>
              <a:buClr>
                <a:srgbClr val="000000"/>
              </a:buClr>
              <a:buSzPts val="1200"/>
              <a:tabLst/>
              <a:defRPr/>
            </a:pPr>
            <a:r>
              <a:rPr lang="en" sz="1200" dirty="0" smtClean="0">
                <a:latin typeface="Roboto"/>
                <a:ea typeface="Roboto"/>
                <a:cs typeface="Roboto"/>
                <a:sym typeface="Roboto"/>
              </a:rPr>
              <a:t>     Quiz -&gt; Home Try On -&gt; Purchase</a:t>
            </a:r>
            <a:r>
              <a:rPr kumimoji="0" lang="en" sz="1200" b="0" i="0" u="none" strike="noStrike" kern="0" cap="none" spc="0" normalizeH="0" baseline="0" noProof="0" dirty="0" smtClean="0">
                <a:ln>
                  <a:noFill/>
                </a:ln>
                <a:solidFill>
                  <a:srgbClr val="000000"/>
                </a:solidFill>
                <a:effectLst/>
                <a:uLnTx/>
                <a:uFillTx/>
                <a:latin typeface="Roboto"/>
                <a:ea typeface="Roboto"/>
                <a:cs typeface="Roboto"/>
                <a:sym typeface="Roboto"/>
              </a:rPr>
              <a:t> </a:t>
            </a:r>
          </a:p>
          <a:p>
            <a:pPr marR="0" lvl="0" algn="l" defTabSz="914400" rtl="0" eaLnBrk="1" fontAlgn="auto" latinLnBrk="0" hangingPunct="1">
              <a:lnSpc>
                <a:spcPct val="115000"/>
              </a:lnSpc>
              <a:spcBef>
                <a:spcPts val="0"/>
              </a:spcBef>
              <a:spcAft>
                <a:spcPts val="0"/>
              </a:spcAft>
              <a:buClr>
                <a:srgbClr val="000000"/>
              </a:buClr>
              <a:buSzPts val="1200"/>
              <a:tabLst/>
              <a:defRPr/>
            </a:pP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171450" lvl="0" indent="-190500">
              <a:lnSpc>
                <a:spcPct val="115000"/>
              </a:lnSpc>
              <a:buSzPts val="1200"/>
              <a:buFont typeface="Arial"/>
              <a:buChar char="●"/>
            </a:pPr>
            <a:r>
              <a:rPr lang="en-US" sz="1200" dirty="0">
                <a:latin typeface="Roboto" panose="020B0604020202020204" charset="0"/>
                <a:ea typeface="Roboto" panose="020B0604020202020204" charset="0"/>
              </a:rPr>
              <a:t>Here we are able to identify the total  number of users who took the survey and </a:t>
            </a:r>
            <a:r>
              <a:rPr lang="en-US" sz="1200" dirty="0" smtClean="0">
                <a:latin typeface="Roboto" panose="020B0604020202020204" charset="0"/>
                <a:ea typeface="Roboto" panose="020B0604020202020204" charset="0"/>
              </a:rPr>
              <a:t>those who </a:t>
            </a:r>
            <a:r>
              <a:rPr lang="en-US" sz="1200" dirty="0">
                <a:latin typeface="Roboto" panose="020B0604020202020204" charset="0"/>
                <a:ea typeface="Roboto" panose="020B0604020202020204" charset="0"/>
              </a:rPr>
              <a:t>followed with the home try on and the number of users who proceeded to the final </a:t>
            </a:r>
            <a:r>
              <a:rPr lang="en-US" sz="1200" dirty="0" smtClean="0">
                <a:latin typeface="Roboto" panose="020B0604020202020204" charset="0"/>
                <a:ea typeface="Roboto" panose="020B0604020202020204" charset="0"/>
              </a:rPr>
              <a:t>purchase</a:t>
            </a:r>
            <a:endParaRPr kumimoji="0" lang="en-US" sz="1200"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Roboto"/>
              <a:sym typeface="Roboto"/>
            </a:endParaRPr>
          </a:p>
          <a:p>
            <a:pPr marL="171450" lvl="0" indent="-190500">
              <a:lnSpc>
                <a:spcPct val="115000"/>
              </a:lnSpc>
              <a:buSzPts val="1200"/>
              <a:buFont typeface="Arial"/>
              <a:buChar char="●"/>
            </a:pPr>
            <a:r>
              <a:rPr lang="en-US" sz="1200" dirty="0" smtClean="0">
                <a:latin typeface="Roboto" panose="020B0604020202020204" charset="0"/>
                <a:ea typeface="Roboto" panose="020B0604020202020204" charset="0"/>
                <a:cs typeface="Roboto"/>
                <a:sym typeface="Roboto"/>
              </a:rPr>
              <a:t>Conversion rate shows, that 75% of those, who was participating in quiz followed with home try on.</a:t>
            </a:r>
            <a:endParaRPr lang="en-US" sz="1200" dirty="0">
              <a:latin typeface="Roboto" panose="020B0604020202020204" charset="0"/>
              <a:ea typeface="Roboto" panose="020B0604020202020204" charset="0"/>
              <a:cs typeface="Roboto"/>
              <a:sym typeface="Roboto"/>
            </a:endParaRPr>
          </a:p>
          <a:p>
            <a:pPr marL="171450" lvl="0" indent="-190500">
              <a:lnSpc>
                <a:spcPct val="115000"/>
              </a:lnSpc>
              <a:buSzPts val="1200"/>
              <a:buFont typeface="Arial"/>
              <a:buChar char="●"/>
            </a:pPr>
            <a:r>
              <a:rPr lang="en-US" sz="1200" dirty="0" smtClean="0">
                <a:latin typeface="Roboto" panose="020B0604020202020204" charset="0"/>
                <a:ea typeface="Roboto" panose="020B0604020202020204" charset="0"/>
                <a:cs typeface="Roboto"/>
                <a:sym typeface="Roboto"/>
              </a:rPr>
              <a:t>Only 66% of those, who tried glasses at home, made a purchase </a:t>
            </a:r>
            <a:endParaRPr kumimoji="0" sz="1200"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Roboto"/>
              <a:sym typeface="Roboto"/>
            </a:endParaRPr>
          </a:p>
        </p:txBody>
      </p:sp>
      <p:graphicFrame>
        <p:nvGraphicFramePr>
          <p:cNvPr id="332" name="Shape 332"/>
          <p:cNvGraphicFramePr/>
          <p:nvPr>
            <p:extLst>
              <p:ext uri="{D42A27DB-BD31-4B8C-83A1-F6EECF244321}">
                <p14:modId xmlns:p14="http://schemas.microsoft.com/office/powerpoint/2010/main" val="113270651"/>
              </p:ext>
            </p:extLst>
          </p:nvPr>
        </p:nvGraphicFramePr>
        <p:xfrm>
          <a:off x="177976" y="3948331"/>
          <a:ext cx="8589949" cy="1078523"/>
        </p:xfrm>
        <a:graphic>
          <a:graphicData uri="http://schemas.openxmlformats.org/drawingml/2006/table">
            <a:tbl>
              <a:tblPr>
                <a:noFill/>
                <a:tableStyleId>{8628B589-4659-4227-9C68-565DD4A46BFE}</a:tableStyleId>
              </a:tblPr>
              <a:tblGrid>
                <a:gridCol w="1850727">
                  <a:extLst>
                    <a:ext uri="{9D8B030D-6E8A-4147-A177-3AD203B41FA5}">
                      <a16:colId xmlns:a16="http://schemas.microsoft.com/office/drawing/2014/main" val="20000"/>
                    </a:ext>
                  </a:extLst>
                </a:gridCol>
                <a:gridCol w="1850727">
                  <a:extLst>
                    <a:ext uri="{9D8B030D-6E8A-4147-A177-3AD203B41FA5}">
                      <a16:colId xmlns:a16="http://schemas.microsoft.com/office/drawing/2014/main" val="871525387"/>
                    </a:ext>
                  </a:extLst>
                </a:gridCol>
                <a:gridCol w="1644484">
                  <a:extLst>
                    <a:ext uri="{9D8B030D-6E8A-4147-A177-3AD203B41FA5}">
                      <a16:colId xmlns:a16="http://schemas.microsoft.com/office/drawing/2014/main" val="699077434"/>
                    </a:ext>
                  </a:extLst>
                </a:gridCol>
                <a:gridCol w="1533378">
                  <a:extLst>
                    <a:ext uri="{9D8B030D-6E8A-4147-A177-3AD203B41FA5}">
                      <a16:colId xmlns:a16="http://schemas.microsoft.com/office/drawing/2014/main" val="533574022"/>
                    </a:ext>
                  </a:extLst>
                </a:gridCol>
                <a:gridCol w="1710633">
                  <a:extLst>
                    <a:ext uri="{9D8B030D-6E8A-4147-A177-3AD203B41FA5}">
                      <a16:colId xmlns:a16="http://schemas.microsoft.com/office/drawing/2014/main" val="20001"/>
                    </a:ext>
                  </a:extLst>
                </a:gridCol>
              </a:tblGrid>
              <a:tr h="570747">
                <a:tc>
                  <a:txBody>
                    <a:bodyPr/>
                    <a:lstStyle/>
                    <a:p>
                      <a:pPr algn="ctr"/>
                      <a:r>
                        <a:rPr lang="en-US" sz="1000" b="1" dirty="0" err="1">
                          <a:solidFill>
                            <a:schemeClr val="bg1"/>
                          </a:solidFill>
                          <a:latin typeface="Roboto" panose="020B0604020202020204" charset="0"/>
                          <a:ea typeface="Roboto" panose="020B0604020202020204" charset="0"/>
                        </a:rPr>
                        <a:t>quiz_count</a:t>
                      </a:r>
                      <a:endParaRPr lang="en-US" sz="1000" b="1" dirty="0">
                        <a:solidFill>
                          <a:schemeClr val="bg1"/>
                        </a:solidFill>
                        <a:latin typeface="Roboto" panose="020B0604020202020204" charset="0"/>
                        <a:ea typeface="Roboto" panose="020B0604020202020204" charset="0"/>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home_try_on_count</a:t>
                      </a:r>
                      <a:endParaRPr lang="en-US" sz="1000" b="1" dirty="0">
                        <a:solidFill>
                          <a:schemeClr val="bg1"/>
                        </a:solidFill>
                        <a:latin typeface="Roboto" panose="020B0604020202020204" charset="0"/>
                        <a:ea typeface="Roboto" panose="020B0604020202020204" charset="0"/>
                      </a:endParaRPr>
                    </a:p>
                  </a:txBody>
                  <a:tcPr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is_purshase_count</a:t>
                      </a:r>
                      <a:endParaRPr lang="en-US" sz="1000" b="1" dirty="0">
                        <a:solidFill>
                          <a:schemeClr val="bg1"/>
                        </a:solidFill>
                        <a:latin typeface="Roboto" panose="020B0604020202020204" charset="0"/>
                        <a:ea typeface="Roboto" panose="020B0604020202020204" charset="0"/>
                      </a:endParaRPr>
                    </a:p>
                  </a:txBody>
                  <a:tcPr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quiz_to</a:t>
                      </a:r>
                      <a:r>
                        <a:rPr lang="en-US" sz="1000" b="1" dirty="0">
                          <a:solidFill>
                            <a:schemeClr val="bg1"/>
                          </a:solidFill>
                          <a:latin typeface="Roboto" panose="020B0604020202020204" charset="0"/>
                          <a:ea typeface="Roboto" panose="020B0604020202020204" charset="0"/>
                        </a:rPr>
                        <a:t> </a:t>
                      </a:r>
                      <a:r>
                        <a:rPr lang="en-US" sz="1000" b="1" dirty="0" err="1">
                          <a:solidFill>
                            <a:schemeClr val="bg1"/>
                          </a:solidFill>
                          <a:latin typeface="Roboto" panose="020B0604020202020204" charset="0"/>
                          <a:ea typeface="Roboto" panose="020B0604020202020204" charset="0"/>
                        </a:rPr>
                        <a:t>home_try_on</a:t>
                      </a:r>
                      <a:endParaRPr lang="en-US" sz="1000" b="1" dirty="0">
                        <a:solidFill>
                          <a:schemeClr val="bg1"/>
                        </a:solidFill>
                        <a:latin typeface="Roboto" panose="020B0604020202020204" charset="0"/>
                        <a:ea typeface="Roboto" panose="020B0604020202020204" charset="0"/>
                      </a:endParaRPr>
                    </a:p>
                  </a:txBody>
                  <a:tcPr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latin typeface="Roboto" panose="020B0604020202020204" charset="0"/>
                          <a:ea typeface="Roboto" panose="020B0604020202020204" charset="0"/>
                        </a:rPr>
                        <a:t>home_try_on_to_purchase</a:t>
                      </a:r>
                      <a:endParaRPr lang="en-US" sz="1000" b="1" dirty="0">
                        <a:solidFill>
                          <a:schemeClr val="bg1"/>
                        </a:solidFill>
                        <a:latin typeface="Roboto" panose="020B0604020202020204" charset="0"/>
                        <a:ea typeface="Roboto" panose="020B0604020202020204" charset="0"/>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507776">
                <a:tc>
                  <a:txBody>
                    <a:bodyPr/>
                    <a:lstStyle/>
                    <a:p>
                      <a:pPr algn="ctr"/>
                      <a:r>
                        <a:rPr lang="en-US" sz="1000" dirty="0">
                          <a:latin typeface="Roboto" panose="020B0604020202020204" charset="0"/>
                          <a:ea typeface="Roboto" panose="020B0604020202020204" charset="0"/>
                        </a:rPr>
                        <a:t>1000</a:t>
                      </a:r>
                    </a:p>
                  </a:txBody>
                  <a:tcPr anchor="ctr">
                    <a:lnT w="9525" cap="flat" cmpd="sng">
                      <a:solidFill>
                        <a:srgbClr val="9E9E9E"/>
                      </a:solidFill>
                      <a:prstDash val="solid"/>
                      <a:round/>
                      <a:headEnd type="none" w="sm" len="sm"/>
                      <a:tailEnd type="none" w="sm" len="sm"/>
                    </a:lnT>
                  </a:tcPr>
                </a:tc>
                <a:tc>
                  <a:txBody>
                    <a:bodyPr/>
                    <a:lstStyle/>
                    <a:p>
                      <a:pPr algn="ctr"/>
                      <a:r>
                        <a:rPr lang="en-US" sz="1000" dirty="0">
                          <a:latin typeface="Roboto" panose="020B0604020202020204" charset="0"/>
                          <a:ea typeface="Roboto" panose="020B0604020202020204" charset="0"/>
                        </a:rPr>
                        <a:t>750</a:t>
                      </a:r>
                    </a:p>
                  </a:txBody>
                  <a:tcPr anchor="ctr">
                    <a:lnT w="9525" cap="flat" cmpd="sng" algn="ctr">
                      <a:solidFill>
                        <a:srgbClr val="9E9E9E"/>
                      </a:solidFill>
                      <a:prstDash val="solid"/>
                      <a:round/>
                      <a:headEnd type="none" w="sm" len="sm"/>
                      <a:tailEnd type="none" w="sm" len="sm"/>
                    </a:lnT>
                  </a:tcPr>
                </a:tc>
                <a:tc>
                  <a:txBody>
                    <a:bodyPr/>
                    <a:lstStyle/>
                    <a:p>
                      <a:pPr algn="ctr"/>
                      <a:r>
                        <a:rPr lang="en-US" sz="1000" dirty="0">
                          <a:latin typeface="Roboto" panose="020B0604020202020204" charset="0"/>
                          <a:ea typeface="Roboto" panose="020B0604020202020204" charset="0"/>
                        </a:rPr>
                        <a:t>495</a:t>
                      </a:r>
                    </a:p>
                  </a:txBody>
                  <a:tcPr anchor="ctr">
                    <a:lnT w="9525" cap="flat" cmpd="sng" algn="ctr">
                      <a:solidFill>
                        <a:srgbClr val="9E9E9E"/>
                      </a:solidFill>
                      <a:prstDash val="solid"/>
                      <a:round/>
                      <a:headEnd type="none" w="sm" len="sm"/>
                      <a:tailEnd type="none" w="sm" len="sm"/>
                    </a:lnT>
                  </a:tcPr>
                </a:tc>
                <a:tc>
                  <a:txBody>
                    <a:bodyPr/>
                    <a:lstStyle/>
                    <a:p>
                      <a:pPr algn="ctr"/>
                      <a:r>
                        <a:rPr lang="en-US" sz="1000" dirty="0">
                          <a:latin typeface="Roboto" panose="020B0604020202020204" charset="0"/>
                          <a:ea typeface="Roboto" panose="020B0604020202020204" charset="0"/>
                        </a:rPr>
                        <a:t>0.75</a:t>
                      </a:r>
                    </a:p>
                  </a:txBody>
                  <a:tcPr anchor="ctr">
                    <a:lnT w="9525" cap="flat" cmpd="sng" algn="ctr">
                      <a:solidFill>
                        <a:srgbClr val="9E9E9E"/>
                      </a:solidFill>
                      <a:prstDash val="solid"/>
                      <a:round/>
                      <a:headEnd type="none" w="sm" len="sm"/>
                      <a:tailEnd type="none" w="sm" len="sm"/>
                    </a:lnT>
                  </a:tcPr>
                </a:tc>
                <a:tc>
                  <a:txBody>
                    <a:bodyPr/>
                    <a:lstStyle/>
                    <a:p>
                      <a:pPr algn="ctr"/>
                      <a:r>
                        <a:rPr lang="en-US" sz="1000" dirty="0">
                          <a:latin typeface="Roboto" panose="020B0604020202020204" charset="0"/>
                          <a:ea typeface="Roboto" panose="020B0604020202020204" charset="0"/>
                        </a:rPr>
                        <a:t>0.66</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7" name="Shape 331"/>
          <p:cNvSpPr txBox="1"/>
          <p:nvPr/>
        </p:nvSpPr>
        <p:spPr>
          <a:xfrm>
            <a:off x="4919003" y="1201324"/>
            <a:ext cx="3848922" cy="2539978"/>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r>
              <a:rPr lang="en-US" sz="800" dirty="0" smtClean="0">
                <a:latin typeface="Roboto" panose="020B0604020202020204" charset="0"/>
                <a:ea typeface="Roboto" panose="020B0604020202020204" charset="0"/>
              </a:rPr>
              <a:t>WITH</a:t>
            </a:r>
            <a:r>
              <a:rPr lang="en-US" sz="800" dirty="0">
                <a:latin typeface="Roboto" panose="020B0604020202020204" charset="0"/>
                <a:ea typeface="Roboto" panose="020B0604020202020204" charset="0"/>
              </a:rPr>
              <a:t> funnels AS(</a:t>
            </a:r>
          </a:p>
          <a:p>
            <a:r>
              <a:rPr lang="en-US" sz="800" dirty="0">
                <a:latin typeface="Roboto" panose="020B0604020202020204" charset="0"/>
                <a:ea typeface="Roboto" panose="020B0604020202020204" charset="0"/>
              </a:rPr>
              <a:t>   </a:t>
            </a:r>
            <a:r>
              <a:rPr lang="en-US" sz="800" dirty="0" smtClean="0">
                <a:latin typeface="Roboto" panose="020B0604020202020204" charset="0"/>
                <a:ea typeface="Roboto" panose="020B0604020202020204" charset="0"/>
              </a:rPr>
              <a:t>        SELECT</a:t>
            </a:r>
            <a:r>
              <a:rPr lang="en-US" sz="800" dirty="0">
                <a:latin typeface="Roboto" panose="020B0604020202020204" charset="0"/>
                <a:ea typeface="Roboto" panose="020B0604020202020204" charset="0"/>
              </a:rPr>
              <a:t> </a:t>
            </a:r>
            <a:r>
              <a:rPr lang="en-US" sz="800" dirty="0" err="1">
                <a:latin typeface="Roboto" panose="020B0604020202020204" charset="0"/>
                <a:ea typeface="Roboto" panose="020B0604020202020204" charset="0"/>
              </a:rPr>
              <a:t>q.user_id</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smtClean="0">
                <a:latin typeface="Roboto" panose="020B0604020202020204" charset="0"/>
                <a:ea typeface="Roboto" panose="020B0604020202020204" charset="0"/>
              </a:rPr>
              <a:t>                          </a:t>
            </a:r>
            <a:r>
              <a:rPr lang="en-US" sz="800" dirty="0" err="1" smtClean="0">
                <a:latin typeface="Roboto" panose="020B0604020202020204" charset="0"/>
                <a:ea typeface="Roboto" panose="020B0604020202020204" charset="0"/>
              </a:rPr>
              <a:t>h.user_id</a:t>
            </a:r>
            <a:r>
              <a:rPr lang="en-US" sz="800" dirty="0">
                <a:latin typeface="Roboto" panose="020B0604020202020204" charset="0"/>
                <a:ea typeface="Roboto" panose="020B0604020202020204" charset="0"/>
              </a:rPr>
              <a:t> IS NOT NULL AS '</a:t>
            </a:r>
            <a:r>
              <a:rPr lang="en-US" sz="800" dirty="0" err="1">
                <a:latin typeface="Roboto" panose="020B0604020202020204" charset="0"/>
                <a:ea typeface="Roboto" panose="020B0604020202020204" charset="0"/>
              </a:rPr>
              <a:t>is_home_try_on</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smtClean="0">
                <a:latin typeface="Roboto" panose="020B0604020202020204" charset="0"/>
                <a:ea typeface="Roboto" panose="020B0604020202020204" charset="0"/>
              </a:rPr>
              <a:t>                          CAST(</a:t>
            </a:r>
            <a:r>
              <a:rPr lang="en-US" sz="800" dirty="0" err="1" smtClean="0">
                <a:latin typeface="Roboto" panose="020B0604020202020204" charset="0"/>
                <a:ea typeface="Roboto" panose="020B0604020202020204" charset="0"/>
              </a:rPr>
              <a:t>h.number_of_pairs</a:t>
            </a:r>
            <a:r>
              <a:rPr lang="en-US" sz="800" dirty="0">
                <a:latin typeface="Roboto" panose="020B0604020202020204" charset="0"/>
                <a:ea typeface="Roboto" panose="020B0604020202020204" charset="0"/>
              </a:rPr>
              <a:t> AS INTEGER) AS '</a:t>
            </a:r>
            <a:r>
              <a:rPr lang="en-US" sz="800" dirty="0" err="1">
                <a:latin typeface="Roboto" panose="020B0604020202020204" charset="0"/>
                <a:ea typeface="Roboto" panose="020B0604020202020204" charset="0"/>
              </a:rPr>
              <a:t>number_of_pairs</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smtClean="0">
                <a:latin typeface="Roboto" panose="020B0604020202020204" charset="0"/>
                <a:ea typeface="Roboto" panose="020B0604020202020204" charset="0"/>
              </a:rPr>
              <a:t>                          </a:t>
            </a:r>
            <a:r>
              <a:rPr lang="en-US" sz="800" dirty="0" err="1" smtClean="0">
                <a:latin typeface="Roboto" panose="020B0604020202020204" charset="0"/>
                <a:ea typeface="Roboto" panose="020B0604020202020204" charset="0"/>
              </a:rPr>
              <a:t>p.user_id</a:t>
            </a:r>
            <a:r>
              <a:rPr lang="en-US" sz="800" dirty="0">
                <a:latin typeface="Roboto" panose="020B0604020202020204" charset="0"/>
                <a:ea typeface="Roboto" panose="020B0604020202020204" charset="0"/>
              </a:rPr>
              <a:t> IS NOT NULL AS '</a:t>
            </a:r>
            <a:r>
              <a:rPr lang="en-US" sz="800" dirty="0" err="1">
                <a:latin typeface="Roboto" panose="020B0604020202020204" charset="0"/>
                <a:ea typeface="Roboto" panose="020B0604020202020204" charset="0"/>
              </a:rPr>
              <a:t>is_purshase</a:t>
            </a:r>
            <a:r>
              <a:rPr lang="en-US" sz="800" dirty="0">
                <a:latin typeface="Roboto" panose="020B0604020202020204" charset="0"/>
                <a:ea typeface="Roboto" panose="020B0604020202020204" charset="0"/>
              </a:rPr>
              <a:t>'</a:t>
            </a:r>
          </a:p>
          <a:p>
            <a:r>
              <a:rPr lang="en-US" sz="800" dirty="0" smtClean="0">
                <a:latin typeface="Roboto" panose="020B0604020202020204" charset="0"/>
                <a:ea typeface="Roboto" panose="020B0604020202020204" charset="0"/>
              </a:rPr>
              <a:t>           FROM</a:t>
            </a:r>
            <a:r>
              <a:rPr lang="en-US" sz="800" dirty="0">
                <a:latin typeface="Roboto" panose="020B0604020202020204" charset="0"/>
                <a:ea typeface="Roboto" panose="020B0604020202020204" charset="0"/>
              </a:rPr>
              <a:t> quiz AS 'q'</a:t>
            </a:r>
          </a:p>
          <a:p>
            <a:r>
              <a:rPr lang="en-US" sz="800" dirty="0">
                <a:latin typeface="Roboto" panose="020B0604020202020204" charset="0"/>
                <a:ea typeface="Roboto" panose="020B0604020202020204" charset="0"/>
              </a:rPr>
              <a:t> </a:t>
            </a:r>
            <a:r>
              <a:rPr lang="en-US" sz="800" dirty="0" smtClean="0">
                <a:latin typeface="Roboto" panose="020B0604020202020204" charset="0"/>
                <a:ea typeface="Roboto" panose="020B0604020202020204" charset="0"/>
              </a:rPr>
              <a:t>          LEFT</a:t>
            </a:r>
            <a:r>
              <a:rPr lang="en-US" sz="800" dirty="0">
                <a:latin typeface="Roboto" panose="020B0604020202020204" charset="0"/>
                <a:ea typeface="Roboto" panose="020B0604020202020204" charset="0"/>
              </a:rPr>
              <a:t> JOIN </a:t>
            </a:r>
            <a:r>
              <a:rPr lang="en-US" sz="800" dirty="0" err="1">
                <a:latin typeface="Roboto" panose="020B0604020202020204" charset="0"/>
                <a:ea typeface="Roboto" panose="020B0604020202020204" charset="0"/>
              </a:rPr>
              <a:t>home_try_on</a:t>
            </a:r>
            <a:r>
              <a:rPr lang="en-US" sz="800" dirty="0">
                <a:latin typeface="Roboto" panose="020B0604020202020204" charset="0"/>
                <a:ea typeface="Roboto" panose="020B0604020202020204" charset="0"/>
              </a:rPr>
              <a:t> AS 'h'</a:t>
            </a:r>
          </a:p>
          <a:p>
            <a:r>
              <a:rPr lang="en-US" sz="800" dirty="0">
                <a:latin typeface="Roboto" panose="020B0604020202020204" charset="0"/>
                <a:ea typeface="Roboto" panose="020B0604020202020204" charset="0"/>
              </a:rPr>
              <a:t> </a:t>
            </a:r>
            <a:r>
              <a:rPr lang="en-US" sz="800" dirty="0" smtClean="0">
                <a:latin typeface="Roboto" panose="020B0604020202020204" charset="0"/>
                <a:ea typeface="Roboto" panose="020B0604020202020204" charset="0"/>
              </a:rPr>
              <a:t>                    ON</a:t>
            </a:r>
            <a:r>
              <a:rPr lang="en-US" sz="800" dirty="0">
                <a:latin typeface="Roboto" panose="020B0604020202020204" charset="0"/>
                <a:ea typeface="Roboto" panose="020B0604020202020204" charset="0"/>
              </a:rPr>
              <a:t> </a:t>
            </a:r>
            <a:r>
              <a:rPr lang="en-US" sz="800" dirty="0" err="1">
                <a:latin typeface="Roboto" panose="020B0604020202020204" charset="0"/>
                <a:ea typeface="Roboto" panose="020B0604020202020204" charset="0"/>
              </a:rPr>
              <a:t>q.user_id</a:t>
            </a:r>
            <a:r>
              <a:rPr lang="en-US" sz="800" dirty="0">
                <a:latin typeface="Roboto" panose="020B0604020202020204" charset="0"/>
                <a:ea typeface="Roboto" panose="020B0604020202020204" charset="0"/>
              </a:rPr>
              <a:t> = </a:t>
            </a:r>
            <a:r>
              <a:rPr lang="en-US" sz="800" dirty="0" err="1">
                <a:latin typeface="Roboto" panose="020B0604020202020204" charset="0"/>
                <a:ea typeface="Roboto" panose="020B0604020202020204" charset="0"/>
              </a:rPr>
              <a:t>h.user_id</a:t>
            </a:r>
            <a:endParaRPr lang="en-US" sz="800" dirty="0">
              <a:latin typeface="Roboto" panose="020B0604020202020204" charset="0"/>
              <a:ea typeface="Roboto" panose="020B0604020202020204" charset="0"/>
            </a:endParaRPr>
          </a:p>
          <a:p>
            <a:r>
              <a:rPr lang="en-US" sz="800" dirty="0">
                <a:latin typeface="Roboto" panose="020B0604020202020204" charset="0"/>
                <a:ea typeface="Roboto" panose="020B0604020202020204" charset="0"/>
              </a:rPr>
              <a:t> </a:t>
            </a:r>
            <a:r>
              <a:rPr lang="en-US" sz="800" dirty="0" smtClean="0">
                <a:latin typeface="Roboto" panose="020B0604020202020204" charset="0"/>
                <a:ea typeface="Roboto" panose="020B0604020202020204" charset="0"/>
              </a:rPr>
              <a:t>          LEFT</a:t>
            </a:r>
            <a:r>
              <a:rPr lang="en-US" sz="800" dirty="0">
                <a:latin typeface="Roboto" panose="020B0604020202020204" charset="0"/>
                <a:ea typeface="Roboto" panose="020B0604020202020204" charset="0"/>
              </a:rPr>
              <a:t> JOIN purchase AS 'p'</a:t>
            </a:r>
          </a:p>
          <a:p>
            <a:r>
              <a:rPr lang="en-US" sz="800" dirty="0" smtClean="0">
                <a:latin typeface="Roboto" panose="020B0604020202020204" charset="0"/>
                <a:ea typeface="Roboto" panose="020B0604020202020204" charset="0"/>
              </a:rPr>
              <a:t>                     ON</a:t>
            </a:r>
            <a:r>
              <a:rPr lang="en-US" sz="800" dirty="0">
                <a:latin typeface="Roboto" panose="020B0604020202020204" charset="0"/>
                <a:ea typeface="Roboto" panose="020B0604020202020204" charset="0"/>
              </a:rPr>
              <a:t> </a:t>
            </a:r>
            <a:r>
              <a:rPr lang="en-US" sz="800" dirty="0" err="1">
                <a:latin typeface="Roboto" panose="020B0604020202020204" charset="0"/>
                <a:ea typeface="Roboto" panose="020B0604020202020204" charset="0"/>
              </a:rPr>
              <a:t>h.user_id</a:t>
            </a:r>
            <a:r>
              <a:rPr lang="en-US" sz="800" dirty="0">
                <a:latin typeface="Roboto" panose="020B0604020202020204" charset="0"/>
                <a:ea typeface="Roboto" panose="020B0604020202020204" charset="0"/>
              </a:rPr>
              <a:t> = </a:t>
            </a:r>
            <a:r>
              <a:rPr lang="en-US" sz="800" dirty="0" err="1">
                <a:latin typeface="Roboto" panose="020B0604020202020204" charset="0"/>
                <a:ea typeface="Roboto" panose="020B0604020202020204" charset="0"/>
              </a:rPr>
              <a:t>p.user_id</a:t>
            </a:r>
            <a:r>
              <a:rPr lang="en-US" sz="800" dirty="0" smtClean="0">
                <a:latin typeface="Roboto" panose="020B0604020202020204" charset="0"/>
                <a:ea typeface="Roboto" panose="020B0604020202020204" charset="0"/>
              </a:rPr>
              <a:t>)</a:t>
            </a:r>
          </a:p>
          <a:p>
            <a:endParaRPr lang="en-US" sz="800" dirty="0">
              <a:latin typeface="Roboto" panose="020B0604020202020204" charset="0"/>
              <a:ea typeface="Roboto" panose="020B0604020202020204" charset="0"/>
            </a:endParaRPr>
          </a:p>
          <a:p>
            <a:r>
              <a:rPr lang="en-US" sz="800" dirty="0">
                <a:latin typeface="Roboto" panose="020B0604020202020204" charset="0"/>
                <a:ea typeface="Roboto" panose="020B0604020202020204" charset="0"/>
              </a:rPr>
              <a:t>SELECT COUNT(</a:t>
            </a:r>
            <a:r>
              <a:rPr lang="en-US" sz="800" dirty="0" err="1">
                <a:latin typeface="Roboto" panose="020B0604020202020204" charset="0"/>
                <a:ea typeface="Roboto" panose="020B0604020202020204" charset="0"/>
              </a:rPr>
              <a:t>user_id</a:t>
            </a:r>
            <a:r>
              <a:rPr lang="en-US" sz="800" dirty="0">
                <a:latin typeface="Roboto" panose="020B0604020202020204" charset="0"/>
                <a:ea typeface="Roboto" panose="020B0604020202020204" charset="0"/>
              </a:rPr>
              <a:t>) AS '</a:t>
            </a:r>
            <a:r>
              <a:rPr lang="en-US" sz="800" dirty="0" err="1">
                <a:latin typeface="Roboto" panose="020B0604020202020204" charset="0"/>
                <a:ea typeface="Roboto" panose="020B0604020202020204" charset="0"/>
              </a:rPr>
              <a:t>quiz_count</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smtClean="0">
                <a:latin typeface="Roboto" panose="020B0604020202020204" charset="0"/>
                <a:ea typeface="Roboto" panose="020B0604020202020204" charset="0"/>
              </a:rPr>
              <a:t>               SUM(</a:t>
            </a:r>
            <a:r>
              <a:rPr lang="en-US" sz="800" dirty="0" err="1" smtClean="0">
                <a:latin typeface="Roboto" panose="020B0604020202020204" charset="0"/>
                <a:ea typeface="Roboto" panose="020B0604020202020204" charset="0"/>
              </a:rPr>
              <a:t>is_home_try_on</a:t>
            </a:r>
            <a:r>
              <a:rPr lang="en-US" sz="800" dirty="0">
                <a:latin typeface="Roboto" panose="020B0604020202020204" charset="0"/>
                <a:ea typeface="Roboto" panose="020B0604020202020204" charset="0"/>
              </a:rPr>
              <a:t>) AS '</a:t>
            </a:r>
            <a:r>
              <a:rPr lang="en-US" sz="800" dirty="0" err="1">
                <a:latin typeface="Roboto" panose="020B0604020202020204" charset="0"/>
                <a:ea typeface="Roboto" panose="020B0604020202020204" charset="0"/>
              </a:rPr>
              <a:t>home_try_on_count</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a:latin typeface="Roboto" panose="020B0604020202020204" charset="0"/>
                <a:ea typeface="Roboto" panose="020B0604020202020204" charset="0"/>
              </a:rPr>
              <a:t> </a:t>
            </a:r>
            <a:r>
              <a:rPr lang="en-US" sz="800" dirty="0" smtClean="0">
                <a:latin typeface="Roboto" panose="020B0604020202020204" charset="0"/>
                <a:ea typeface="Roboto" panose="020B0604020202020204" charset="0"/>
              </a:rPr>
              <a:t>              SUM(</a:t>
            </a:r>
            <a:r>
              <a:rPr lang="en-US" sz="800" dirty="0" err="1" smtClean="0">
                <a:latin typeface="Roboto" panose="020B0604020202020204" charset="0"/>
                <a:ea typeface="Roboto" panose="020B0604020202020204" charset="0"/>
              </a:rPr>
              <a:t>is_purshase</a:t>
            </a:r>
            <a:r>
              <a:rPr lang="en-US" sz="800" dirty="0">
                <a:latin typeface="Roboto" panose="020B0604020202020204" charset="0"/>
                <a:ea typeface="Roboto" panose="020B0604020202020204" charset="0"/>
              </a:rPr>
              <a:t>) AS '</a:t>
            </a:r>
            <a:r>
              <a:rPr lang="en-US" sz="800" dirty="0" err="1">
                <a:latin typeface="Roboto" panose="020B0604020202020204" charset="0"/>
                <a:ea typeface="Roboto" panose="020B0604020202020204" charset="0"/>
              </a:rPr>
              <a:t>is_purshase_count</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a:latin typeface="Roboto" panose="020B0604020202020204" charset="0"/>
                <a:ea typeface="Roboto" panose="020B0604020202020204" charset="0"/>
              </a:rPr>
              <a:t> </a:t>
            </a:r>
            <a:r>
              <a:rPr lang="en-US" sz="800" dirty="0" smtClean="0">
                <a:latin typeface="Roboto" panose="020B0604020202020204" charset="0"/>
                <a:ea typeface="Roboto" panose="020B0604020202020204" charset="0"/>
              </a:rPr>
              <a:t>              SUM(</a:t>
            </a:r>
            <a:r>
              <a:rPr lang="en-US" sz="800" dirty="0" err="1" smtClean="0">
                <a:latin typeface="Roboto" panose="020B0604020202020204" charset="0"/>
                <a:ea typeface="Roboto" panose="020B0604020202020204" charset="0"/>
              </a:rPr>
              <a:t>is_home_try_on</a:t>
            </a:r>
            <a:r>
              <a:rPr lang="en-US" sz="800" dirty="0">
                <a:latin typeface="Roboto" panose="020B0604020202020204" charset="0"/>
                <a:ea typeface="Roboto" panose="020B0604020202020204" charset="0"/>
              </a:rPr>
              <a:t>) * 1.0 / COUNT(</a:t>
            </a:r>
            <a:r>
              <a:rPr lang="en-US" sz="800" dirty="0" err="1">
                <a:latin typeface="Roboto" panose="020B0604020202020204" charset="0"/>
                <a:ea typeface="Roboto" panose="020B0604020202020204" charset="0"/>
              </a:rPr>
              <a:t>user_id</a:t>
            </a:r>
            <a:r>
              <a:rPr lang="en-US" sz="800" dirty="0">
                <a:latin typeface="Roboto" panose="020B0604020202020204" charset="0"/>
                <a:ea typeface="Roboto" panose="020B0604020202020204" charset="0"/>
              </a:rPr>
              <a:t>) AS '</a:t>
            </a:r>
            <a:r>
              <a:rPr lang="en-US" sz="800" dirty="0" err="1">
                <a:latin typeface="Roboto" panose="020B0604020202020204" charset="0"/>
                <a:ea typeface="Roboto" panose="020B0604020202020204" charset="0"/>
              </a:rPr>
              <a:t>quiz_to</a:t>
            </a:r>
            <a:r>
              <a:rPr lang="en-US" sz="800" dirty="0">
                <a:latin typeface="Roboto" panose="020B0604020202020204" charset="0"/>
                <a:ea typeface="Roboto" panose="020B0604020202020204" charset="0"/>
              </a:rPr>
              <a:t> </a:t>
            </a:r>
            <a:r>
              <a:rPr lang="en-US" sz="800" dirty="0" err="1">
                <a:latin typeface="Roboto" panose="020B0604020202020204" charset="0"/>
                <a:ea typeface="Roboto" panose="020B0604020202020204" charset="0"/>
              </a:rPr>
              <a:t>home_try_on</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smtClean="0">
                <a:latin typeface="Roboto" panose="020B0604020202020204" charset="0"/>
                <a:ea typeface="Roboto" panose="020B0604020202020204" charset="0"/>
              </a:rPr>
              <a:t>               SUM(</a:t>
            </a:r>
            <a:r>
              <a:rPr lang="en-US" sz="800" dirty="0" err="1" smtClean="0">
                <a:latin typeface="Roboto" panose="020B0604020202020204" charset="0"/>
                <a:ea typeface="Roboto" panose="020B0604020202020204" charset="0"/>
              </a:rPr>
              <a:t>is_purshase</a:t>
            </a:r>
            <a:r>
              <a:rPr lang="en-US" sz="800" dirty="0">
                <a:latin typeface="Roboto" panose="020B0604020202020204" charset="0"/>
                <a:ea typeface="Roboto" panose="020B0604020202020204" charset="0"/>
              </a:rPr>
              <a:t>) * 1.0 / SUM(</a:t>
            </a:r>
            <a:r>
              <a:rPr lang="en-US" sz="800" dirty="0" err="1">
                <a:latin typeface="Roboto" panose="020B0604020202020204" charset="0"/>
                <a:ea typeface="Roboto" panose="020B0604020202020204" charset="0"/>
              </a:rPr>
              <a:t>is_home_try_on</a:t>
            </a:r>
            <a:r>
              <a:rPr lang="en-US" sz="800" dirty="0">
                <a:latin typeface="Roboto" panose="020B0604020202020204" charset="0"/>
                <a:ea typeface="Roboto" panose="020B0604020202020204" charset="0"/>
              </a:rPr>
              <a:t>) </a:t>
            </a:r>
            <a:endParaRPr lang="en-US" sz="800" dirty="0" smtClean="0">
              <a:latin typeface="Roboto" panose="020B0604020202020204" charset="0"/>
              <a:ea typeface="Roboto" panose="020B0604020202020204" charset="0"/>
            </a:endParaRPr>
          </a:p>
          <a:p>
            <a:r>
              <a:rPr lang="en-US" sz="800" dirty="0" smtClean="0">
                <a:latin typeface="Roboto" panose="020B0604020202020204" charset="0"/>
                <a:ea typeface="Roboto" panose="020B0604020202020204" charset="0"/>
              </a:rPr>
              <a:t>                         AS</a:t>
            </a:r>
            <a:r>
              <a:rPr lang="en-US" sz="800" dirty="0">
                <a:latin typeface="Roboto" panose="020B0604020202020204" charset="0"/>
                <a:ea typeface="Roboto" panose="020B0604020202020204" charset="0"/>
              </a:rPr>
              <a:t> '</a:t>
            </a:r>
            <a:r>
              <a:rPr lang="en-US" sz="800" dirty="0" err="1">
                <a:latin typeface="Roboto" panose="020B0604020202020204" charset="0"/>
                <a:ea typeface="Roboto" panose="020B0604020202020204" charset="0"/>
              </a:rPr>
              <a:t>home_try_on_to_purchase</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FROM funnels;</a:t>
            </a:r>
          </a:p>
        </p:txBody>
      </p:sp>
    </p:spTree>
    <p:extLst>
      <p:ext uri="{BB962C8B-B14F-4D97-AF65-F5344CB8AC3E}">
        <p14:creationId xmlns:p14="http://schemas.microsoft.com/office/powerpoint/2010/main" val="1275348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800" dirty="0">
                <a:solidFill>
                  <a:srgbClr val="FFFFFF"/>
                </a:solidFill>
                <a:latin typeface="Roboto Black"/>
                <a:ea typeface="Roboto Black"/>
                <a:cs typeface="Roboto Black"/>
                <a:sym typeface="Roboto Black"/>
              </a:rPr>
              <a:t>3</a:t>
            </a:r>
            <a:r>
              <a:rPr kumimoji="0" lang="en" sz="4800" b="0" i="0" u="none" strike="noStrike" kern="0" cap="none" spc="0" normalizeH="0" baseline="0" noProof="0" dirty="0" smtClean="0">
                <a:ln>
                  <a:noFill/>
                </a:ln>
                <a:solidFill>
                  <a:srgbClr val="FFFFFF"/>
                </a:solidFill>
                <a:effectLst/>
                <a:uLnTx/>
                <a:uFillTx/>
                <a:latin typeface="Roboto Black"/>
                <a:ea typeface="Roboto Black"/>
                <a:cs typeface="Roboto Black"/>
                <a:sym typeface="Roboto Black"/>
              </a:rPr>
              <a:t>. Result</a:t>
            </a:r>
            <a:r>
              <a:rPr kumimoji="0" lang="en" sz="4800" b="0" i="0" u="none" strike="noStrike" kern="0" cap="none" spc="0" normalizeH="0" noProof="0" dirty="0" smtClean="0">
                <a:ln>
                  <a:noFill/>
                </a:ln>
                <a:solidFill>
                  <a:srgbClr val="FFFFFF"/>
                </a:solidFill>
                <a:effectLst/>
                <a:uLnTx/>
                <a:uFillTx/>
                <a:latin typeface="Roboto Black"/>
                <a:ea typeface="Roboto Black"/>
                <a:cs typeface="Roboto Black"/>
                <a:sym typeface="Roboto Black"/>
              </a:rPr>
              <a:t> Analysis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10223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2625"/>
            <a:ext cx="86543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a:t>
            </a:r>
            <a:r>
              <a:rPr lang="en" sz="2400" b="1" dirty="0" smtClean="0">
                <a:solidFill>
                  <a:srgbClr val="295269"/>
                </a:solidFill>
                <a:latin typeface="Roboto"/>
                <a:ea typeface="Roboto"/>
                <a:cs typeface="Roboto"/>
                <a:sym typeface="Roboto"/>
              </a:rPr>
              <a:t>.1 A / B Test</a:t>
            </a:r>
            <a:endParaRPr sz="2400" b="1" dirty="0">
              <a:solidFill>
                <a:srgbClr val="295269"/>
              </a:solidFill>
              <a:latin typeface="Roboto"/>
              <a:ea typeface="Roboto"/>
              <a:cs typeface="Roboto"/>
              <a:sym typeface="Roboto"/>
            </a:endParaRPr>
          </a:p>
        </p:txBody>
      </p:sp>
      <p:sp>
        <p:nvSpPr>
          <p:cNvPr id="323" name="Shape 323"/>
          <p:cNvSpPr txBox="1"/>
          <p:nvPr/>
        </p:nvSpPr>
        <p:spPr>
          <a:xfrm>
            <a:off x="4975274" y="1201325"/>
            <a:ext cx="4074726" cy="3478526"/>
          </a:xfrm>
          <a:prstGeom prst="rect">
            <a:avLst/>
          </a:prstGeom>
          <a:solidFill>
            <a:srgbClr val="D9D9D9"/>
          </a:solidFill>
          <a:ln>
            <a:noFill/>
          </a:ln>
        </p:spPr>
        <p:txBody>
          <a:bodyPr spcFirstLastPara="1" wrap="square" lIns="91425" tIns="91425" rIns="91425" bIns="91425" anchor="t" anchorCtr="0">
            <a:noAutofit/>
          </a:bodyPr>
          <a:lstStyle/>
          <a:p>
            <a:r>
              <a:rPr lang="en-US" sz="900" dirty="0">
                <a:latin typeface="Roboto" panose="020B0604020202020204" charset="0"/>
                <a:ea typeface="Roboto" panose="020B0604020202020204" charset="0"/>
              </a:rPr>
              <a:t>WITH funnels AS(</a:t>
            </a:r>
          </a:p>
          <a:p>
            <a:r>
              <a:rPr lang="en-US" sz="900" dirty="0">
                <a:latin typeface="Roboto" panose="020B0604020202020204" charset="0"/>
                <a:ea typeface="Roboto" panose="020B0604020202020204" charset="0"/>
              </a:rPr>
              <a:t>           SELECT </a:t>
            </a:r>
            <a:r>
              <a:rPr lang="en-US" sz="900" dirty="0" err="1">
                <a:latin typeface="Roboto" panose="020B0604020202020204" charset="0"/>
                <a:ea typeface="Roboto" panose="020B0604020202020204" charset="0"/>
              </a:rPr>
              <a:t>q.user_id</a:t>
            </a:r>
            <a:r>
              <a:rPr lang="en-US" sz="900" dirty="0">
                <a:latin typeface="Roboto" panose="020B0604020202020204" charset="0"/>
                <a:ea typeface="Roboto" panose="020B0604020202020204" charset="0"/>
              </a:rPr>
              <a:t>, </a:t>
            </a:r>
          </a:p>
          <a:p>
            <a:r>
              <a:rPr lang="en-US" sz="900" dirty="0">
                <a:latin typeface="Roboto" panose="020B0604020202020204" charset="0"/>
                <a:ea typeface="Roboto" panose="020B0604020202020204" charset="0"/>
              </a:rPr>
              <a:t>                          </a:t>
            </a:r>
            <a:r>
              <a:rPr lang="en-US" sz="900" dirty="0" err="1">
                <a:latin typeface="Roboto" panose="020B0604020202020204" charset="0"/>
                <a:ea typeface="Roboto" panose="020B0604020202020204" charset="0"/>
              </a:rPr>
              <a:t>h.user_id</a:t>
            </a:r>
            <a:r>
              <a:rPr lang="en-US" sz="900" dirty="0">
                <a:latin typeface="Roboto" panose="020B0604020202020204" charset="0"/>
                <a:ea typeface="Roboto" panose="020B0604020202020204" charset="0"/>
              </a:rPr>
              <a:t> IS NOT NULL AS '</a:t>
            </a:r>
            <a:r>
              <a:rPr lang="en-US" sz="900" dirty="0" err="1">
                <a:latin typeface="Roboto" panose="020B0604020202020204" charset="0"/>
                <a:ea typeface="Roboto" panose="020B0604020202020204" charset="0"/>
              </a:rPr>
              <a:t>is_home_try_on</a:t>
            </a:r>
            <a:r>
              <a:rPr lang="en-US" sz="900" dirty="0">
                <a:latin typeface="Roboto" panose="020B0604020202020204" charset="0"/>
                <a:ea typeface="Roboto" panose="020B0604020202020204" charset="0"/>
              </a:rPr>
              <a:t>', </a:t>
            </a:r>
            <a:endParaRPr lang="en-US" sz="900" dirty="0" smtClean="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 </a:t>
            </a:r>
            <a:r>
              <a:rPr lang="en-US" sz="900" dirty="0" smtClean="0">
                <a:latin typeface="Roboto" panose="020B0604020202020204" charset="0"/>
                <a:ea typeface="Roboto" panose="020B0604020202020204" charset="0"/>
              </a:rPr>
              <a:t>                         CAST(</a:t>
            </a:r>
            <a:r>
              <a:rPr lang="en-US" sz="900" dirty="0" err="1" smtClean="0">
                <a:latin typeface="Roboto" panose="020B0604020202020204" charset="0"/>
                <a:ea typeface="Roboto" panose="020B0604020202020204" charset="0"/>
              </a:rPr>
              <a:t>h.number_of_pairs</a:t>
            </a:r>
            <a:r>
              <a:rPr lang="en-US" sz="900" dirty="0">
                <a:latin typeface="Roboto" panose="020B0604020202020204" charset="0"/>
                <a:ea typeface="Roboto" panose="020B0604020202020204" charset="0"/>
              </a:rPr>
              <a:t> AS INTEGER) AS '</a:t>
            </a:r>
            <a:r>
              <a:rPr lang="en-US" sz="900" dirty="0" err="1">
                <a:latin typeface="Roboto" panose="020B0604020202020204" charset="0"/>
                <a:ea typeface="Roboto" panose="020B0604020202020204" charset="0"/>
              </a:rPr>
              <a:t>number_of_pairs</a:t>
            </a:r>
            <a:r>
              <a:rPr lang="en-US" sz="900" dirty="0">
                <a:latin typeface="Roboto" panose="020B0604020202020204" charset="0"/>
                <a:ea typeface="Roboto" panose="020B0604020202020204" charset="0"/>
              </a:rPr>
              <a:t>', </a:t>
            </a:r>
          </a:p>
          <a:p>
            <a:r>
              <a:rPr lang="en-US" sz="900" dirty="0">
                <a:latin typeface="Roboto" panose="020B0604020202020204" charset="0"/>
                <a:ea typeface="Roboto" panose="020B0604020202020204" charset="0"/>
              </a:rPr>
              <a:t>                          </a:t>
            </a:r>
            <a:r>
              <a:rPr lang="en-US" sz="900" dirty="0" err="1">
                <a:latin typeface="Roboto" panose="020B0604020202020204" charset="0"/>
                <a:ea typeface="Roboto" panose="020B0604020202020204" charset="0"/>
              </a:rPr>
              <a:t>p.user_id</a:t>
            </a:r>
            <a:r>
              <a:rPr lang="en-US" sz="900" dirty="0">
                <a:latin typeface="Roboto" panose="020B0604020202020204" charset="0"/>
                <a:ea typeface="Roboto" panose="020B0604020202020204" charset="0"/>
              </a:rPr>
              <a:t> IS NOT NULL AS '</a:t>
            </a:r>
            <a:r>
              <a:rPr lang="en-US" sz="900" dirty="0" err="1">
                <a:latin typeface="Roboto" panose="020B0604020202020204" charset="0"/>
                <a:ea typeface="Roboto" panose="020B0604020202020204" charset="0"/>
              </a:rPr>
              <a:t>is_purshase</a:t>
            </a:r>
            <a:r>
              <a:rPr lang="en-US" sz="900" dirty="0">
                <a:latin typeface="Roboto" panose="020B0604020202020204" charset="0"/>
                <a:ea typeface="Roboto" panose="020B0604020202020204" charset="0"/>
              </a:rPr>
              <a:t>'</a:t>
            </a:r>
          </a:p>
          <a:p>
            <a:r>
              <a:rPr lang="en-US" sz="900" dirty="0">
                <a:latin typeface="Roboto" panose="020B0604020202020204" charset="0"/>
                <a:ea typeface="Roboto" panose="020B0604020202020204" charset="0"/>
              </a:rPr>
              <a:t>           FROM quiz AS 'q'</a:t>
            </a:r>
          </a:p>
          <a:p>
            <a:r>
              <a:rPr lang="en-US" sz="900" dirty="0">
                <a:latin typeface="Roboto" panose="020B0604020202020204" charset="0"/>
                <a:ea typeface="Roboto" panose="020B0604020202020204" charset="0"/>
              </a:rPr>
              <a:t>           LEFT JOIN </a:t>
            </a:r>
            <a:r>
              <a:rPr lang="en-US" sz="900" dirty="0" err="1">
                <a:latin typeface="Roboto" panose="020B0604020202020204" charset="0"/>
                <a:ea typeface="Roboto" panose="020B0604020202020204" charset="0"/>
              </a:rPr>
              <a:t>home_try_on</a:t>
            </a:r>
            <a:r>
              <a:rPr lang="en-US" sz="900" dirty="0">
                <a:latin typeface="Roboto" panose="020B0604020202020204" charset="0"/>
                <a:ea typeface="Roboto" panose="020B0604020202020204" charset="0"/>
              </a:rPr>
              <a:t> AS 'h'</a:t>
            </a:r>
          </a:p>
          <a:p>
            <a:r>
              <a:rPr lang="en-US" sz="900" dirty="0">
                <a:latin typeface="Roboto" panose="020B0604020202020204" charset="0"/>
                <a:ea typeface="Roboto" panose="020B0604020202020204" charset="0"/>
              </a:rPr>
              <a:t>                     ON </a:t>
            </a:r>
            <a:r>
              <a:rPr lang="en-US" sz="900" dirty="0" err="1">
                <a:latin typeface="Roboto" panose="020B0604020202020204" charset="0"/>
                <a:ea typeface="Roboto" panose="020B0604020202020204" charset="0"/>
              </a:rPr>
              <a:t>q.user_id</a:t>
            </a:r>
            <a:r>
              <a:rPr lang="en-US" sz="900" dirty="0">
                <a:latin typeface="Roboto" panose="020B0604020202020204" charset="0"/>
                <a:ea typeface="Roboto" panose="020B0604020202020204" charset="0"/>
              </a:rPr>
              <a:t> = </a:t>
            </a:r>
            <a:r>
              <a:rPr lang="en-US" sz="900" dirty="0" err="1">
                <a:latin typeface="Roboto" panose="020B0604020202020204" charset="0"/>
                <a:ea typeface="Roboto" panose="020B0604020202020204" charset="0"/>
              </a:rPr>
              <a:t>h.user_id</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           LEFT JOIN purchase AS 'p'</a:t>
            </a:r>
          </a:p>
          <a:p>
            <a:r>
              <a:rPr lang="en-US" sz="900" dirty="0">
                <a:latin typeface="Roboto" panose="020B0604020202020204" charset="0"/>
                <a:ea typeface="Roboto" panose="020B0604020202020204" charset="0"/>
              </a:rPr>
              <a:t>                     ON </a:t>
            </a:r>
            <a:r>
              <a:rPr lang="en-US" sz="900" dirty="0" err="1">
                <a:latin typeface="Roboto" panose="020B0604020202020204" charset="0"/>
                <a:ea typeface="Roboto" panose="020B0604020202020204" charset="0"/>
              </a:rPr>
              <a:t>h.user_id</a:t>
            </a:r>
            <a:r>
              <a:rPr lang="en-US" sz="900" dirty="0">
                <a:latin typeface="Roboto" panose="020B0604020202020204" charset="0"/>
                <a:ea typeface="Roboto" panose="020B0604020202020204" charset="0"/>
              </a:rPr>
              <a:t> = </a:t>
            </a:r>
            <a:r>
              <a:rPr lang="en-US" sz="900" dirty="0" err="1">
                <a:latin typeface="Roboto" panose="020B0604020202020204" charset="0"/>
                <a:ea typeface="Roboto" panose="020B0604020202020204" charset="0"/>
              </a:rPr>
              <a:t>p.user_id</a:t>
            </a:r>
            <a:r>
              <a:rPr lang="en-US" sz="900" dirty="0" smtClean="0">
                <a:latin typeface="Roboto" panose="020B0604020202020204" charset="0"/>
                <a:ea typeface="Roboto" panose="020B0604020202020204" charset="0"/>
              </a:rPr>
              <a:t>)</a:t>
            </a:r>
          </a:p>
          <a:p>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SELECT DISTINCT </a:t>
            </a:r>
            <a:r>
              <a:rPr lang="en-US" sz="900" dirty="0" err="1">
                <a:latin typeface="Roboto" panose="020B0604020202020204" charset="0"/>
                <a:ea typeface="Roboto" panose="020B0604020202020204" charset="0"/>
              </a:rPr>
              <a:t>number_of_pairs</a:t>
            </a:r>
            <a:r>
              <a:rPr lang="en-US" sz="900" dirty="0">
                <a:latin typeface="Roboto" panose="020B0604020202020204" charset="0"/>
                <a:ea typeface="Roboto" panose="020B0604020202020204" charset="0"/>
              </a:rPr>
              <a:t>, </a:t>
            </a:r>
            <a:endParaRPr lang="en-US" sz="900" dirty="0" smtClean="0">
              <a:latin typeface="Roboto" panose="020B0604020202020204" charset="0"/>
              <a:ea typeface="Roboto" panose="020B0604020202020204" charset="0"/>
            </a:endParaRPr>
          </a:p>
          <a:p>
            <a:r>
              <a:rPr lang="en-US" sz="900" dirty="0" smtClean="0">
                <a:latin typeface="Roboto" panose="020B0604020202020204" charset="0"/>
                <a:ea typeface="Roboto" panose="020B0604020202020204" charset="0"/>
              </a:rPr>
              <a:t>               ROUND((SUM(</a:t>
            </a:r>
            <a:r>
              <a:rPr lang="en-US" sz="900" dirty="0" err="1" smtClean="0">
                <a:latin typeface="Roboto" panose="020B0604020202020204" charset="0"/>
                <a:ea typeface="Roboto" panose="020B0604020202020204" charset="0"/>
              </a:rPr>
              <a:t>is_purshase</a:t>
            </a:r>
            <a:r>
              <a:rPr lang="en-US" sz="900" dirty="0" smtClean="0">
                <a:latin typeface="Roboto" panose="020B0604020202020204" charset="0"/>
                <a:ea typeface="Roboto" panose="020B0604020202020204" charset="0"/>
              </a:rPr>
              <a:t>) * 1.0 / SUM(</a:t>
            </a:r>
            <a:r>
              <a:rPr lang="en-US" sz="900" dirty="0" err="1" smtClean="0">
                <a:latin typeface="Roboto" panose="020B0604020202020204" charset="0"/>
                <a:ea typeface="Roboto" panose="020B0604020202020204" charset="0"/>
              </a:rPr>
              <a:t>is_home_try_on</a:t>
            </a:r>
            <a:r>
              <a:rPr lang="en-US" sz="900" dirty="0" smtClean="0">
                <a:latin typeface="Roboto" panose="020B0604020202020204" charset="0"/>
                <a:ea typeface="Roboto" panose="020B0604020202020204" charset="0"/>
              </a:rPr>
              <a:t>)), 2) </a:t>
            </a:r>
          </a:p>
          <a:p>
            <a:r>
              <a:rPr lang="en-US" sz="900" dirty="0" smtClean="0">
                <a:latin typeface="Roboto" panose="020B0604020202020204" charset="0"/>
                <a:ea typeface="Roboto" panose="020B0604020202020204" charset="0"/>
              </a:rPr>
              <a:t>                             AS '</a:t>
            </a:r>
            <a:r>
              <a:rPr lang="en-US" sz="900" dirty="0" err="1" smtClean="0">
                <a:latin typeface="Roboto" panose="020B0604020202020204" charset="0"/>
                <a:ea typeface="Roboto" panose="020B0604020202020204" charset="0"/>
              </a:rPr>
              <a:t>purchase_rate</a:t>
            </a:r>
            <a:r>
              <a:rPr lang="en-US" sz="900" dirty="0" smtClean="0">
                <a:latin typeface="Roboto" panose="020B0604020202020204" charset="0"/>
                <a:ea typeface="Roboto" panose="020B0604020202020204" charset="0"/>
              </a:rPr>
              <a:t>'</a:t>
            </a:r>
          </a:p>
          <a:p>
            <a:r>
              <a:rPr lang="en-US" sz="900" dirty="0" smtClean="0">
                <a:latin typeface="Roboto" panose="020B0604020202020204" charset="0"/>
                <a:ea typeface="Roboto" panose="020B0604020202020204" charset="0"/>
              </a:rPr>
              <a:t>FROM</a:t>
            </a:r>
            <a:r>
              <a:rPr lang="en-US" sz="900" dirty="0">
                <a:latin typeface="Roboto" panose="020B0604020202020204" charset="0"/>
                <a:ea typeface="Roboto" panose="020B0604020202020204" charset="0"/>
              </a:rPr>
              <a:t> funnels</a:t>
            </a:r>
          </a:p>
          <a:p>
            <a:r>
              <a:rPr lang="en-US" sz="900" dirty="0">
                <a:latin typeface="Roboto" panose="020B0604020202020204" charset="0"/>
                <a:ea typeface="Roboto" panose="020B0604020202020204" charset="0"/>
              </a:rPr>
              <a:t>WHERE </a:t>
            </a:r>
            <a:r>
              <a:rPr lang="en-US" sz="900" dirty="0" err="1">
                <a:latin typeface="Roboto" panose="020B0604020202020204" charset="0"/>
                <a:ea typeface="Roboto" panose="020B0604020202020204" charset="0"/>
              </a:rPr>
              <a:t>number_of_pairs</a:t>
            </a:r>
            <a:r>
              <a:rPr lang="en-US" sz="900" dirty="0">
                <a:latin typeface="Roboto" panose="020B0604020202020204" charset="0"/>
                <a:ea typeface="Roboto" panose="020B0604020202020204" charset="0"/>
              </a:rPr>
              <a:t> NOT NULL</a:t>
            </a:r>
          </a:p>
          <a:p>
            <a:r>
              <a:rPr lang="en-US" sz="900" dirty="0">
                <a:latin typeface="Roboto" panose="020B0604020202020204" charset="0"/>
                <a:ea typeface="Roboto" panose="020B0604020202020204" charset="0"/>
              </a:rPr>
              <a:t>GROUP BY 1;</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4"/>
            <a:ext cx="4722271" cy="226401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Calculating difference between customers, who received 3 pair to try at home and those with 5 pairs.</a:t>
            </a:r>
          </a:p>
          <a:p>
            <a:pPr marL="0" lvl="0" indent="0" rtl="0">
              <a:lnSpc>
                <a:spcPct val="115000"/>
              </a:lnSpc>
              <a:spcBef>
                <a:spcPts val="0"/>
              </a:spcBef>
              <a:spcAft>
                <a:spcPts val="0"/>
              </a:spcAft>
              <a:buClr>
                <a:schemeClr val="dk1"/>
              </a:buClr>
              <a:buSzPts val="1100"/>
              <a:buFont typeface="Arial"/>
              <a:buNone/>
            </a:pPr>
            <a:endParaRPr lang="en" sz="1200" dirty="0" smtClean="0">
              <a:latin typeface="Roboto"/>
              <a:ea typeface="Roboto"/>
              <a:cs typeface="Roboto"/>
              <a:sym typeface="Roboto"/>
            </a:endParaRPr>
          </a:p>
          <a:p>
            <a:pPr lvl="0" rtl="0">
              <a:lnSpc>
                <a:spcPct val="115000"/>
              </a:lnSpc>
              <a:spcBef>
                <a:spcPts val="0"/>
              </a:spcBef>
              <a:spcAft>
                <a:spcPts val="0"/>
              </a:spcAft>
              <a:buClr>
                <a:schemeClr val="dk1"/>
              </a:buClr>
              <a:buSzPts val="1100"/>
            </a:pPr>
            <a:r>
              <a:rPr lang="en" sz="1200" dirty="0" smtClean="0">
                <a:latin typeface="Roboto"/>
                <a:ea typeface="Roboto"/>
                <a:cs typeface="Roboto"/>
                <a:sym typeface="Roboto"/>
              </a:rPr>
              <a:t>Conversion rates show, that 79% of customers, who received 5 pairs to try made a purchase, while only 53% of those, who received 3 pairs were bought glasses.  </a:t>
            </a:r>
          </a:p>
          <a:p>
            <a:pPr lvl="0" rtl="0">
              <a:lnSpc>
                <a:spcPct val="115000"/>
              </a:lnSpc>
              <a:spcBef>
                <a:spcPts val="0"/>
              </a:spcBef>
              <a:spcAft>
                <a:spcPts val="0"/>
              </a:spcAft>
              <a:buClr>
                <a:schemeClr val="dk1"/>
              </a:buClr>
              <a:buSzPts val="1100"/>
            </a:pPr>
            <a:endParaRPr lang="en" sz="1200" dirty="0" smtClean="0">
              <a:latin typeface="Roboto"/>
              <a:ea typeface="Roboto"/>
              <a:cs typeface="Roboto"/>
              <a:sym typeface="Roboto"/>
            </a:endParaRPr>
          </a:p>
          <a:p>
            <a:pPr lvl="0" rtl="0">
              <a:lnSpc>
                <a:spcPct val="115000"/>
              </a:lnSpc>
              <a:spcBef>
                <a:spcPts val="0"/>
              </a:spcBef>
              <a:spcAft>
                <a:spcPts val="0"/>
              </a:spcAft>
              <a:buClr>
                <a:schemeClr val="dk1"/>
              </a:buClr>
              <a:buSzPts val="1100"/>
            </a:pPr>
            <a:r>
              <a:rPr lang="en" sz="1200" dirty="0" smtClean="0">
                <a:latin typeface="Roboto"/>
                <a:ea typeface="Roboto"/>
                <a:cs typeface="Roboto"/>
                <a:sym typeface="Roboto"/>
              </a:rPr>
              <a:t>That means, that sending 5 pairs of galsses on Home Try On stage makes customers more likley to purchase.</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4218045754"/>
              </p:ext>
            </p:extLst>
          </p:nvPr>
        </p:nvGraphicFramePr>
        <p:xfrm>
          <a:off x="177975" y="3577883"/>
          <a:ext cx="4722271" cy="1101968"/>
        </p:xfrm>
        <a:graphic>
          <a:graphicData uri="http://schemas.openxmlformats.org/drawingml/2006/table">
            <a:tbl>
              <a:tblPr>
                <a:noFill/>
                <a:tableStyleId>{8628B589-4659-4227-9C68-565DD4A46BFE}</a:tableStyleId>
              </a:tblPr>
              <a:tblGrid>
                <a:gridCol w="2070716">
                  <a:extLst>
                    <a:ext uri="{9D8B030D-6E8A-4147-A177-3AD203B41FA5}">
                      <a16:colId xmlns:a16="http://schemas.microsoft.com/office/drawing/2014/main" val="20000"/>
                    </a:ext>
                  </a:extLst>
                </a:gridCol>
                <a:gridCol w="2651555">
                  <a:extLst>
                    <a:ext uri="{9D8B030D-6E8A-4147-A177-3AD203B41FA5}">
                      <a16:colId xmlns:a16="http://schemas.microsoft.com/office/drawing/2014/main" val="20001"/>
                    </a:ext>
                  </a:extLst>
                </a:gridCol>
              </a:tblGrid>
              <a:tr h="422248">
                <a:tc>
                  <a:txBody>
                    <a:bodyPr/>
                    <a:lstStyle/>
                    <a:p>
                      <a:pPr algn="ctr"/>
                      <a:r>
                        <a:rPr lang="en-US" sz="1000" b="1" dirty="0" err="1">
                          <a:solidFill>
                            <a:schemeClr val="bg1"/>
                          </a:solidFill>
                          <a:latin typeface="Roboto" panose="020B0604020202020204" charset="0"/>
                          <a:ea typeface="Roboto" panose="020B0604020202020204" charset="0"/>
                        </a:rPr>
                        <a:t>number_of_pairs</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tc>
                  <a:txBody>
                    <a:bodyPr/>
                    <a:lstStyle/>
                    <a:p>
                      <a:pPr algn="ctr"/>
                      <a:r>
                        <a:rPr lang="en-US" sz="1000" b="1" dirty="0" err="1" smtClean="0">
                          <a:solidFill>
                            <a:schemeClr val="bg1"/>
                          </a:solidFill>
                          <a:latin typeface="Roboto" panose="020B0604020202020204" charset="0"/>
                          <a:ea typeface="Roboto" panose="020B0604020202020204" charset="0"/>
                        </a:rPr>
                        <a:t>purchase_rate</a:t>
                      </a:r>
                      <a:endParaRPr lang="en-US" sz="1000" b="1" dirty="0">
                        <a:solidFill>
                          <a:schemeClr val="bg1"/>
                        </a:solidFill>
                        <a:latin typeface="Roboto" panose="020B0604020202020204" charset="0"/>
                        <a:ea typeface="Roboto" panose="020B0604020202020204" charset="0"/>
                      </a:endParaRPr>
                    </a:p>
                  </a:txBody>
                  <a:tcPr anchor="ctr">
                    <a:solidFill>
                      <a:srgbClr val="204056">
                        <a:alpha val="82490"/>
                      </a:srgbClr>
                    </a:solidFill>
                  </a:tcPr>
                </a:tc>
                <a:extLst>
                  <a:ext uri="{0D108BD9-81ED-4DB2-BD59-A6C34878D82A}">
                    <a16:rowId xmlns:a16="http://schemas.microsoft.com/office/drawing/2014/main" val="10000"/>
                  </a:ext>
                </a:extLst>
              </a:tr>
              <a:tr h="339860">
                <a:tc>
                  <a:txBody>
                    <a:bodyPr/>
                    <a:lstStyle/>
                    <a:p>
                      <a:pPr algn="ctr"/>
                      <a:r>
                        <a:rPr lang="en-US" sz="1000">
                          <a:latin typeface="Roboto" panose="020B0604020202020204" charset="0"/>
                          <a:ea typeface="Roboto" panose="020B0604020202020204" charset="0"/>
                        </a:rPr>
                        <a:t>3</a:t>
                      </a:r>
                    </a:p>
                  </a:txBody>
                  <a:tcPr anchor="ctr"/>
                </a:tc>
                <a:tc>
                  <a:txBody>
                    <a:bodyPr/>
                    <a:lstStyle/>
                    <a:p>
                      <a:pPr algn="ctr"/>
                      <a:r>
                        <a:rPr lang="en-US" sz="1000" dirty="0">
                          <a:latin typeface="Roboto" panose="020B0604020202020204" charset="0"/>
                          <a:ea typeface="Roboto" panose="020B0604020202020204" charset="0"/>
                        </a:rPr>
                        <a:t>0.53</a:t>
                      </a:r>
                    </a:p>
                  </a:txBody>
                  <a:tcPr anchor="ctr"/>
                </a:tc>
                <a:extLst>
                  <a:ext uri="{0D108BD9-81ED-4DB2-BD59-A6C34878D82A}">
                    <a16:rowId xmlns:a16="http://schemas.microsoft.com/office/drawing/2014/main" val="10001"/>
                  </a:ext>
                </a:extLst>
              </a:tr>
              <a:tr h="339860">
                <a:tc>
                  <a:txBody>
                    <a:bodyPr/>
                    <a:lstStyle/>
                    <a:p>
                      <a:pPr algn="ctr"/>
                      <a:r>
                        <a:rPr lang="en-US" sz="1000">
                          <a:latin typeface="Roboto" panose="020B0604020202020204" charset="0"/>
                          <a:ea typeface="Roboto" panose="020B0604020202020204" charset="0"/>
                        </a:rPr>
                        <a:t>5</a:t>
                      </a:r>
                    </a:p>
                  </a:txBody>
                  <a:tcPr anchor="ctr"/>
                </a:tc>
                <a:tc>
                  <a:txBody>
                    <a:bodyPr/>
                    <a:lstStyle/>
                    <a:p>
                      <a:pPr algn="ctr"/>
                      <a:r>
                        <a:rPr lang="en-US" sz="1000" dirty="0">
                          <a:latin typeface="Roboto" panose="020B0604020202020204" charset="0"/>
                          <a:ea typeface="Roboto" panose="020B0604020202020204" charset="0"/>
                        </a:rPr>
                        <a:t>0.79</a:t>
                      </a:r>
                    </a:p>
                  </a:txBody>
                  <a:tcPr anchor="ct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681</Words>
  <Application>Microsoft Office PowerPoint</Application>
  <PresentationFormat>On-screen Show (16:9)</PresentationFormat>
  <Paragraphs>229</Paragraphs>
  <Slides>11</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Courier New</vt:lpstr>
      <vt:lpstr>Roboto Black</vt:lpstr>
      <vt:lpstr>Roboto</vt:lpstr>
      <vt:lpstr>Dosis</vt:lpstr>
      <vt:lpstr>Roboto Thin</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Anja</dc:creator>
  <cp:lastModifiedBy>Anja</cp:lastModifiedBy>
  <cp:revision>34</cp:revision>
  <dcterms:modified xsi:type="dcterms:W3CDTF">2022-04-26T23:00:27Z</dcterms:modified>
</cp:coreProperties>
</file>